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91" r:id="rId13"/>
    <p:sldId id="292" r:id="rId14"/>
    <p:sldId id="293" r:id="rId15"/>
    <p:sldId id="294" r:id="rId16"/>
    <p:sldId id="268" r:id="rId17"/>
    <p:sldId id="269" r:id="rId18"/>
    <p:sldId id="270" r:id="rId19"/>
    <p:sldId id="271" r:id="rId20"/>
    <p:sldId id="287" r:id="rId21"/>
    <p:sldId id="272" r:id="rId22"/>
    <p:sldId id="273" r:id="rId23"/>
    <p:sldId id="289" r:id="rId24"/>
    <p:sldId id="290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nk, Anne (IBBW Stuttgart)" initials="FA(S" lastIdx="6" clrIdx="0">
    <p:extLst>
      <p:ext uri="{19B8F6BF-5375-455C-9EA6-DF929625EA0E}">
        <p15:presenceInfo xmlns:p15="http://schemas.microsoft.com/office/powerpoint/2012/main" userId="Funk, Anne (IBBW Stuttgart)" providerId="None"/>
      </p:ext>
    </p:extLst>
  </p:cmAuthor>
  <p:cmAuthor id="2" name="Funk, Anne (IBBW Stuttgart)" initials="FA(S [2]" lastIdx="2" clrIdx="1">
    <p:extLst>
      <p:ext uri="{19B8F6BF-5375-455C-9EA6-DF929625EA0E}">
        <p15:presenceInfo xmlns:p15="http://schemas.microsoft.com/office/powerpoint/2012/main" userId="S-1-5-21-4284651746-837726777-2514676209-3977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bewo.kultus-bw.de/bewo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bewo.kultus-bw.de/bew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30F74-A624-46AE-A2BF-B2A64C76560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390EBB9-C6C3-48E9-8285-53C927198F27}">
      <dgm:prSet phldrT="[Text]" custT="1"/>
      <dgm:spPr/>
      <dgm:t>
        <a:bodyPr/>
        <a:lstStyle/>
        <a:p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ab 28.</a:t>
          </a:r>
          <a:b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dirty="0" smtClean="0">
              <a:latin typeface="Arial" panose="020B0604020202020204" pitchFamily="34" charset="0"/>
              <a:cs typeface="Arial" panose="020B0604020202020204" pitchFamily="34" charset="0"/>
            </a:rPr>
            <a:t>Januar</a:t>
          </a:r>
          <a:endParaRPr lang="de-DE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468F54-1185-47E9-BC79-823F4805D5CF}" type="parTrans" cxnId="{0FDAA17A-E8A9-4D05-B7BB-4FCB94B73A8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941000-B577-4628-8E40-991B8B8A8927}" type="sibTrans" cxnId="{0FDAA17A-E8A9-4D05-B7BB-4FCB94B73A8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8C2D6-6091-426A-A3CF-D93F966C7EE6}">
      <dgm:prSet phldrT="[Text]"/>
      <dgm:spPr/>
      <dgm:t>
        <a:bodyPr/>
        <a:lstStyle/>
        <a:p>
          <a:r>
            <a:rPr lang="de-DE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Registrierung unter </a:t>
          </a:r>
          <a:r>
            <a:rPr lang="de-DE" altLang="en-US" b="1" dirty="0" smtClean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  <a:hlinkClick xmlns:r="http://schemas.openxmlformats.org/officeDocument/2006/relationships" r:id="rId1"/>
            </a:rPr>
            <a:t>https://bewo.kultus-bw.de/bewo</a:t>
          </a:r>
          <a:r>
            <a:rPr lang="de-DE" dirty="0" smtClean="0"/>
            <a:t>, </a:t>
          </a:r>
          <a:r>
            <a:rPr lang="de-DE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Online-Eingabe der Bewerbungsdaten und Ausdruck des ausgefüllten Aufnahmeantrags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AEF8E-3403-45B3-9EB0-3AA32F74C063}" type="parTrans" cxnId="{BA161D66-5623-418F-B0E0-7C708FAAC87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764662-BA08-4284-AE8C-691E24D5B326}" type="sibTrans" cxnId="{BA161D66-5623-418F-B0E0-7C708FAAC87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EED604-D809-46C7-9F29-28F93D90B7CF}">
      <dgm:prSet phldrT="[Text]" custT="1"/>
      <dgm:spPr/>
      <dgm:t>
        <a:bodyPr/>
        <a:lstStyle/>
        <a:p>
          <a:r>
            <a:rPr lang="de-DE" sz="2000" b="1" dirty="0" smtClean="0"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de-DE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1. März</a:t>
          </a:r>
          <a:endParaRPr lang="de-DE" sz="20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6CAFD-E49A-4645-A9F3-37D7CCF2E10E}" type="parTrans" cxnId="{817B1FD3-7E0E-4BED-B210-D60CDAA6218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E590FA-4641-4E32-A014-3720A6CAB082}" type="sibTrans" cxnId="{817B1FD3-7E0E-4BED-B210-D60CDAA6218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1762D-CCC3-49D1-AE1D-902058273886}">
      <dgm:prSet phldrT="[Text]"/>
      <dgm:spPr/>
      <dgm:t>
        <a:bodyPr/>
        <a:lstStyle/>
        <a:p>
          <a:r>
            <a:rPr lang="de-DE" b="0" dirty="0" smtClean="0">
              <a:latin typeface="Arial" panose="020B0604020202020204" pitchFamily="34" charset="0"/>
              <a:cs typeface="Arial" panose="020B0604020202020204" pitchFamily="34" charset="0"/>
            </a:rPr>
            <a:t>Abgabe </a:t>
          </a:r>
          <a:r>
            <a:rPr lang="de-DE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des von den Erziehungsberechtigten unterschriebenen Aufnahmeantrags und zusätzlich erforderlicher Anmeldeunterlagen bei der Schule der ersten Priorität (und ggf. weiteren auf dem Aufnahmeantrag angegebenen Schulen)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A03A04-FEB4-4E69-B62A-2C28A0358024}" type="parTrans" cxnId="{E5E18224-FDFD-406E-B0CF-372E8EDA286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89B63-2EB7-49ED-85A8-5EC1A32DEF4A}" type="sibTrans" cxnId="{E5E18224-FDFD-406E-B0CF-372E8EDA286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B1627F-04EA-4C2C-A1C3-220B113F9227}">
      <dgm:prSet phldrT="[Text]" custT="1"/>
      <dgm:spPr/>
      <dgm:t>
        <a:bodyPr/>
        <a:lstStyle/>
        <a:p>
          <a:r>
            <a:rPr lang="de-DE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25. März</a:t>
          </a:r>
          <a:endParaRPr lang="de-DE" sz="20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6B160-B3FC-40D9-8BA9-B9DD4D46DF76}" type="parTrans" cxnId="{77C1EAC0-4C5D-4CF1-BAE5-3A7EA886C09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91C11-201F-4016-AF2B-BFD44649DFF2}" type="sibTrans" cxnId="{77C1EAC0-4C5D-4CF1-BAE5-3A7EA886C09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7C26E0-B9B6-4109-A43D-F6D9D087E59B}">
      <dgm:prSet phldrT="[Text]"/>
      <dgm:spPr/>
      <dgm:t>
        <a:bodyPr/>
        <a:lstStyle/>
        <a:p>
          <a:pPr rtl="0"/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Benachrichtigung über die vorläufige Schulplatzvergabe (Information per Download in </a:t>
          </a:r>
          <a:r>
            <a:rPr lang="de-DE" dirty="0" err="1" smtClean="0">
              <a:latin typeface="Arial" panose="020B0604020202020204" pitchFamily="34" charset="0"/>
              <a:cs typeface="Arial" panose="020B0604020202020204" pitchFamily="34" charset="0"/>
            </a:rPr>
            <a:t>BewO</a:t>
          </a:r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7725C4-F38C-41DE-B378-77C7E39D14EC}" type="parTrans" cxnId="{7842BFE9-5EC4-4C2E-AFCC-313D0165E6C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B6441A-EC2C-480F-B564-9A1E1E1F24D5}" type="sibTrans" cxnId="{7842BFE9-5EC4-4C2E-AFCC-313D0165E6C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10A8F6-DAA9-4865-88C4-E79E683C1039}" type="pres">
      <dgm:prSet presAssocID="{76F30F74-A624-46AE-A2BF-B2A64C7656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E74EA99-99A9-4C57-8437-6AA3CECFC3FD}" type="pres">
      <dgm:prSet presAssocID="{E390EBB9-C6C3-48E9-8285-53C927198F27}" presName="composite" presStyleCnt="0"/>
      <dgm:spPr/>
    </dgm:pt>
    <dgm:pt modelId="{5F9C436F-D19D-42DF-9EAB-87CA8C3CB481}" type="pres">
      <dgm:prSet presAssocID="{E390EBB9-C6C3-48E9-8285-53C927198F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3504FF-BFDE-4546-864D-A3351535AF35}" type="pres">
      <dgm:prSet presAssocID="{E390EBB9-C6C3-48E9-8285-53C927198F27}" presName="descendantText" presStyleLbl="alignAcc1" presStyleIdx="0" presStyleCnt="3" custLinFactNeighborX="-4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7720AB-E77B-419C-8D44-3742814036A2}" type="pres">
      <dgm:prSet presAssocID="{2E941000-B577-4628-8E40-991B8B8A8927}" presName="sp" presStyleCnt="0"/>
      <dgm:spPr/>
    </dgm:pt>
    <dgm:pt modelId="{EBA50392-2540-4765-AD73-65023540D6E7}" type="pres">
      <dgm:prSet presAssocID="{43EED604-D809-46C7-9F29-28F93D90B7CF}" presName="composite" presStyleCnt="0"/>
      <dgm:spPr/>
    </dgm:pt>
    <dgm:pt modelId="{A1922707-05E9-49F8-BFB3-FC89809D3B10}" type="pres">
      <dgm:prSet presAssocID="{43EED604-D809-46C7-9F29-28F93D90B7C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89D425-2FD5-45A7-B808-F6F508F286B1}" type="pres">
      <dgm:prSet presAssocID="{43EED604-D809-46C7-9F29-28F93D90B7C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47B8BB-D8F4-4ED7-925E-1F6A17E4ADF6}" type="pres">
      <dgm:prSet presAssocID="{17E590FA-4641-4E32-A014-3720A6CAB082}" presName="sp" presStyleCnt="0"/>
      <dgm:spPr/>
    </dgm:pt>
    <dgm:pt modelId="{807ADCD7-8EE6-45AC-AD65-4575D4412530}" type="pres">
      <dgm:prSet presAssocID="{19B1627F-04EA-4C2C-A1C3-220B113F9227}" presName="composite" presStyleCnt="0"/>
      <dgm:spPr/>
    </dgm:pt>
    <dgm:pt modelId="{6721AF16-F80D-434A-BE33-04B1F181F501}" type="pres">
      <dgm:prSet presAssocID="{19B1627F-04EA-4C2C-A1C3-220B113F922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32844B-632B-4EBD-80E2-DC4E85F0E146}" type="pres">
      <dgm:prSet presAssocID="{19B1627F-04EA-4C2C-A1C3-220B113F922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7C1EAC0-4C5D-4CF1-BAE5-3A7EA886C09C}" srcId="{76F30F74-A624-46AE-A2BF-B2A64C765608}" destId="{19B1627F-04EA-4C2C-A1C3-220B113F9227}" srcOrd="2" destOrd="0" parTransId="{A346B160-B3FC-40D9-8BA9-B9DD4D46DF76}" sibTransId="{BFB91C11-201F-4016-AF2B-BFD44649DFF2}"/>
    <dgm:cxn modelId="{217AF8C6-42C7-4993-8E16-3176F3498B8D}" type="presOf" srcId="{AB31762D-CCC3-49D1-AE1D-902058273886}" destId="{E989D425-2FD5-45A7-B808-F6F508F286B1}" srcOrd="0" destOrd="0" presId="urn:microsoft.com/office/officeart/2005/8/layout/chevron2"/>
    <dgm:cxn modelId="{BA161D66-5623-418F-B0E0-7C708FAAC87C}" srcId="{E390EBB9-C6C3-48E9-8285-53C927198F27}" destId="{E388C2D6-6091-426A-A3CF-D93F966C7EE6}" srcOrd="0" destOrd="0" parTransId="{18BAEF8E-3403-45B3-9EB0-3AA32F74C063}" sibTransId="{61764662-BA08-4284-AE8C-691E24D5B326}"/>
    <dgm:cxn modelId="{7842BFE9-5EC4-4C2E-AFCC-313D0165E6C2}" srcId="{19B1627F-04EA-4C2C-A1C3-220B113F9227}" destId="{A37C26E0-B9B6-4109-A43D-F6D9D087E59B}" srcOrd="0" destOrd="0" parTransId="{827725C4-F38C-41DE-B378-77C7E39D14EC}" sibTransId="{E5B6441A-EC2C-480F-B564-9A1E1E1F24D5}"/>
    <dgm:cxn modelId="{988472F5-C7C5-418F-9E8E-963FCDDD4C75}" type="presOf" srcId="{E388C2D6-6091-426A-A3CF-D93F966C7EE6}" destId="{353504FF-BFDE-4546-864D-A3351535AF35}" srcOrd="0" destOrd="0" presId="urn:microsoft.com/office/officeart/2005/8/layout/chevron2"/>
    <dgm:cxn modelId="{49854637-160E-4FAC-9580-18279B6C0EEC}" type="presOf" srcId="{E390EBB9-C6C3-48E9-8285-53C927198F27}" destId="{5F9C436F-D19D-42DF-9EAB-87CA8C3CB481}" srcOrd="0" destOrd="0" presId="urn:microsoft.com/office/officeart/2005/8/layout/chevron2"/>
    <dgm:cxn modelId="{817B1FD3-7E0E-4BED-B210-D60CDAA62186}" srcId="{76F30F74-A624-46AE-A2BF-B2A64C765608}" destId="{43EED604-D809-46C7-9F29-28F93D90B7CF}" srcOrd="1" destOrd="0" parTransId="{D656CAFD-E49A-4645-A9F3-37D7CCF2E10E}" sibTransId="{17E590FA-4641-4E32-A014-3720A6CAB082}"/>
    <dgm:cxn modelId="{5835F0C3-9BB5-4F32-8ACE-52174279C011}" type="presOf" srcId="{76F30F74-A624-46AE-A2BF-B2A64C765608}" destId="{BF10A8F6-DAA9-4865-88C4-E79E683C1039}" srcOrd="0" destOrd="0" presId="urn:microsoft.com/office/officeart/2005/8/layout/chevron2"/>
    <dgm:cxn modelId="{E5E18224-FDFD-406E-B0CF-372E8EDA2864}" srcId="{43EED604-D809-46C7-9F29-28F93D90B7CF}" destId="{AB31762D-CCC3-49D1-AE1D-902058273886}" srcOrd="0" destOrd="0" parTransId="{4AA03A04-FEB4-4E69-B62A-2C28A0358024}" sibTransId="{F3189B63-2EB7-49ED-85A8-5EC1A32DEF4A}"/>
    <dgm:cxn modelId="{0FDAA17A-E8A9-4D05-B7BB-4FCB94B73A8B}" srcId="{76F30F74-A624-46AE-A2BF-B2A64C765608}" destId="{E390EBB9-C6C3-48E9-8285-53C927198F27}" srcOrd="0" destOrd="0" parTransId="{0D468F54-1185-47E9-BC79-823F4805D5CF}" sibTransId="{2E941000-B577-4628-8E40-991B8B8A8927}"/>
    <dgm:cxn modelId="{6D16C532-B344-48A7-8D5F-8EB91852E187}" type="presOf" srcId="{43EED604-D809-46C7-9F29-28F93D90B7CF}" destId="{A1922707-05E9-49F8-BFB3-FC89809D3B10}" srcOrd="0" destOrd="0" presId="urn:microsoft.com/office/officeart/2005/8/layout/chevron2"/>
    <dgm:cxn modelId="{21D9ABAA-68D5-420B-92D9-EE5B158FFF7A}" type="presOf" srcId="{A37C26E0-B9B6-4109-A43D-F6D9D087E59B}" destId="{9A32844B-632B-4EBD-80E2-DC4E85F0E146}" srcOrd="0" destOrd="0" presId="urn:microsoft.com/office/officeart/2005/8/layout/chevron2"/>
    <dgm:cxn modelId="{950AF063-32E0-421F-98B4-D03652C2BD41}" type="presOf" srcId="{19B1627F-04EA-4C2C-A1C3-220B113F9227}" destId="{6721AF16-F80D-434A-BE33-04B1F181F501}" srcOrd="0" destOrd="0" presId="urn:microsoft.com/office/officeart/2005/8/layout/chevron2"/>
    <dgm:cxn modelId="{B2DA679B-0C02-428A-9FAC-0F338B82E890}" type="presParOf" srcId="{BF10A8F6-DAA9-4865-88C4-E79E683C1039}" destId="{CE74EA99-99A9-4C57-8437-6AA3CECFC3FD}" srcOrd="0" destOrd="0" presId="urn:microsoft.com/office/officeart/2005/8/layout/chevron2"/>
    <dgm:cxn modelId="{3AE6A29F-BE2C-4D7C-857F-C65B95B9BA71}" type="presParOf" srcId="{CE74EA99-99A9-4C57-8437-6AA3CECFC3FD}" destId="{5F9C436F-D19D-42DF-9EAB-87CA8C3CB481}" srcOrd="0" destOrd="0" presId="urn:microsoft.com/office/officeart/2005/8/layout/chevron2"/>
    <dgm:cxn modelId="{007A1E0D-1B3B-4B94-B8D3-C5EF35F39E4A}" type="presParOf" srcId="{CE74EA99-99A9-4C57-8437-6AA3CECFC3FD}" destId="{353504FF-BFDE-4546-864D-A3351535AF35}" srcOrd="1" destOrd="0" presId="urn:microsoft.com/office/officeart/2005/8/layout/chevron2"/>
    <dgm:cxn modelId="{D730B816-B21D-44D7-BC49-7EB396AA8E67}" type="presParOf" srcId="{BF10A8F6-DAA9-4865-88C4-E79E683C1039}" destId="{BB7720AB-E77B-419C-8D44-3742814036A2}" srcOrd="1" destOrd="0" presId="urn:microsoft.com/office/officeart/2005/8/layout/chevron2"/>
    <dgm:cxn modelId="{683ED808-1837-4639-9938-51AED3EAC14E}" type="presParOf" srcId="{BF10A8F6-DAA9-4865-88C4-E79E683C1039}" destId="{EBA50392-2540-4765-AD73-65023540D6E7}" srcOrd="2" destOrd="0" presId="urn:microsoft.com/office/officeart/2005/8/layout/chevron2"/>
    <dgm:cxn modelId="{502EB0F7-795C-4E5A-8346-0B25834245DB}" type="presParOf" srcId="{EBA50392-2540-4765-AD73-65023540D6E7}" destId="{A1922707-05E9-49F8-BFB3-FC89809D3B10}" srcOrd="0" destOrd="0" presId="urn:microsoft.com/office/officeart/2005/8/layout/chevron2"/>
    <dgm:cxn modelId="{E134DEAE-4107-4125-B10C-26FAB78A2666}" type="presParOf" srcId="{EBA50392-2540-4765-AD73-65023540D6E7}" destId="{E989D425-2FD5-45A7-B808-F6F508F286B1}" srcOrd="1" destOrd="0" presId="urn:microsoft.com/office/officeart/2005/8/layout/chevron2"/>
    <dgm:cxn modelId="{BCBB0BCE-A1BE-4FD9-9E7B-D91C5521F0F7}" type="presParOf" srcId="{BF10A8F6-DAA9-4865-88C4-E79E683C1039}" destId="{B647B8BB-D8F4-4ED7-925E-1F6A17E4ADF6}" srcOrd="3" destOrd="0" presId="urn:microsoft.com/office/officeart/2005/8/layout/chevron2"/>
    <dgm:cxn modelId="{52BE933E-A6E3-481E-BA72-5297B59E3031}" type="presParOf" srcId="{BF10A8F6-DAA9-4865-88C4-E79E683C1039}" destId="{807ADCD7-8EE6-45AC-AD65-4575D4412530}" srcOrd="4" destOrd="0" presId="urn:microsoft.com/office/officeart/2005/8/layout/chevron2"/>
    <dgm:cxn modelId="{966C02A2-9216-4E14-8298-4EECE6F14035}" type="presParOf" srcId="{807ADCD7-8EE6-45AC-AD65-4575D4412530}" destId="{6721AF16-F80D-434A-BE33-04B1F181F501}" srcOrd="0" destOrd="0" presId="urn:microsoft.com/office/officeart/2005/8/layout/chevron2"/>
    <dgm:cxn modelId="{5ED2ABD4-CAF5-4CD2-A479-6A073C938E7E}" type="presParOf" srcId="{807ADCD7-8EE6-45AC-AD65-4575D4412530}" destId="{9A32844B-632B-4EBD-80E2-DC4E85F0E1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30F74-A624-46AE-A2BF-B2A64C76560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390EBB9-C6C3-48E9-8285-53C927198F27}">
      <dgm:prSet phldrT="[Text]" custT="1"/>
      <dgm:spPr/>
      <dgm:t>
        <a:bodyPr/>
        <a:lstStyle/>
        <a:p>
          <a:r>
            <a:rPr lang="de-DE" sz="2000" b="1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20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21. Juli</a:t>
          </a:r>
          <a:endParaRPr lang="de-DE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468F54-1185-47E9-BC79-823F4805D5CF}" type="parTrans" cxnId="{0FDAA17A-E8A9-4D05-B7BB-4FCB94B73A8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941000-B577-4628-8E40-991B8B8A8927}" type="sibTrans" cxnId="{0FDAA17A-E8A9-4D05-B7BB-4FCB94B73A8B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8C2D6-6091-426A-A3CF-D93F966C7EE6}">
      <dgm:prSet phldrT="[Text]" custT="1"/>
      <dgm:spPr/>
      <dgm:t>
        <a:bodyPr/>
        <a:lstStyle/>
        <a:p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Abgabe des Endzeugnisses durch die Bewerberin / den Bewerber an der zuständigen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b</a:t>
          </a:r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eruflichen Schule (ggf. durch Upload)</a:t>
          </a:r>
          <a:endParaRPr lang="de-D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AEF8E-3403-45B3-9EB0-3AA32F74C063}" type="parTrans" cxnId="{BA161D66-5623-418F-B0E0-7C708FAAC87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764662-BA08-4284-AE8C-691E24D5B326}" type="sibTrans" cxnId="{BA161D66-5623-418F-B0E0-7C708FAAC87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EED604-D809-46C7-9F29-28F93D90B7CF}">
      <dgm:prSet phldrT="[Text]" custT="1"/>
      <dgm:spPr/>
      <dgm:t>
        <a:bodyPr/>
        <a:lstStyle/>
        <a:p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28.</a:t>
          </a:r>
          <a: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Juli</a:t>
          </a:r>
          <a:endParaRPr lang="de-DE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6CAFD-E49A-4645-A9F3-37D7CCF2E10E}" type="parTrans" cxnId="{817B1FD3-7E0E-4BED-B210-D60CDAA6218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E590FA-4641-4E32-A014-3720A6CAB082}" type="sibTrans" cxnId="{817B1FD3-7E0E-4BED-B210-D60CDAA62186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1762D-CCC3-49D1-AE1D-902058273886}">
      <dgm:prSet phldrT="[Text]" custT="1"/>
      <dgm:spPr/>
      <dgm:t>
        <a:bodyPr/>
        <a:lstStyle/>
        <a:p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Benachrichtigung über die 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endgültige Zusage eines</a:t>
          </a:r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Schulplatzes, 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einen Platz auf der Nachrückliste </a:t>
          </a:r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oder eine endgültige Absage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(Information per Download in BewO)</a:t>
          </a:r>
          <a:endParaRPr lang="de-D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A03A04-FEB4-4E69-B62A-2C28A0358024}" type="parTrans" cxnId="{E5E18224-FDFD-406E-B0CF-372E8EDA286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89B63-2EB7-49ED-85A8-5EC1A32DEF4A}" type="sibTrans" cxnId="{E5E18224-FDFD-406E-B0CF-372E8EDA286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B1627F-04EA-4C2C-A1C3-220B113F9227}">
      <dgm:prSet phldrT="[Text]" custT="1"/>
      <dgm:spPr/>
      <dgm:t>
        <a:bodyPr/>
        <a:lstStyle/>
        <a:p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29. /</a:t>
          </a:r>
          <a:b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30.</a:t>
          </a:r>
          <a:r>
            <a:rPr lang="de-DE" sz="2000" b="1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Juli</a:t>
          </a:r>
          <a:endParaRPr lang="de-DE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6B160-B3FC-40D9-8BA9-B9DD4D46DF76}" type="parTrans" cxnId="{77C1EAC0-4C5D-4CF1-BAE5-3A7EA886C09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91C11-201F-4016-AF2B-BFD44649DFF2}" type="sibTrans" cxnId="{77C1EAC0-4C5D-4CF1-BAE5-3A7EA886C09C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7C26E0-B9B6-4109-A43D-F6D9D087E59B}">
      <dgm:prSet phldrT="[Text]" custT="1"/>
      <dgm:spPr/>
      <dgm:t>
        <a:bodyPr/>
        <a:lstStyle/>
        <a:p>
          <a:pPr rtl="0"/>
          <a:r>
            <a:rPr lang="de-DE" sz="1800" b="0" dirty="0" smtClean="0">
              <a:latin typeface="Arial" panose="020B0604020202020204" pitchFamily="34" charset="0"/>
              <a:cs typeface="Arial" panose="020B0604020202020204" pitchFamily="34" charset="0"/>
            </a:rPr>
            <a:t>Aufnahmetag an der Beruflichen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 Schule (</a:t>
          </a:r>
          <a:r>
            <a:rPr lang="de-DE" sz="1800" b="1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Dienstag, 29. Juli</a:t>
          </a:r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) mit verbindlicher Anmeldung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7725C4-F38C-41DE-B378-77C7E39D14EC}" type="parTrans" cxnId="{7842BFE9-5EC4-4C2E-AFCC-313D0165E6C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B6441A-EC2C-480F-B564-9A1E1E1F24D5}" type="sibTrans" cxnId="{7842BFE9-5EC4-4C2E-AFCC-313D0165E6C2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39E11-BC3F-40DF-A6A5-D1D23F3F6537}">
      <dgm:prSet custT="1"/>
      <dgm:spPr/>
      <dgm:t>
        <a:bodyPr/>
        <a:lstStyle/>
        <a:p>
          <a:r>
            <a:rPr lang="de-DE" sz="18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Aufnahmetag für Nachrücker </a:t>
          </a:r>
          <a:r>
            <a:rPr lang="de-DE" sz="1800" b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(Mittwoch, 30. Juli)</a:t>
          </a:r>
          <a:endParaRPr lang="de-DE" sz="180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45B4DB-8032-4376-B657-59DF18F67F41}" type="parTrans" cxnId="{922FEA5C-1C95-43C6-AE50-F55354665152}">
      <dgm:prSet/>
      <dgm:spPr/>
      <dgm:t>
        <a:bodyPr/>
        <a:lstStyle/>
        <a:p>
          <a:endParaRPr lang="de-DE"/>
        </a:p>
      </dgm:t>
    </dgm:pt>
    <dgm:pt modelId="{23E41350-0DA5-4E11-A371-3320B925822F}" type="sibTrans" cxnId="{922FEA5C-1C95-43C6-AE50-F55354665152}">
      <dgm:prSet/>
      <dgm:spPr/>
      <dgm:t>
        <a:bodyPr/>
        <a:lstStyle/>
        <a:p>
          <a:endParaRPr lang="de-DE"/>
        </a:p>
      </dgm:t>
    </dgm:pt>
    <dgm:pt modelId="{D6FD93BE-5959-4505-99EE-BD0F1B190002}">
      <dgm:prSet phldrT="[Text]" custT="1"/>
      <dgm:spPr/>
      <dgm:t>
        <a:bodyPr/>
        <a:lstStyle/>
        <a:p>
          <a:pPr rtl="0"/>
          <a:r>
            <a:rPr lang="de-DE" sz="1800" dirty="0" smtClean="0">
              <a:latin typeface="Arial" panose="020B0604020202020204" pitchFamily="34" charset="0"/>
              <a:cs typeface="Arial" panose="020B0604020202020204" pitchFamily="34" charset="0"/>
            </a:rPr>
            <a:t>Information der Nachrücker/innen (telefonisch oder per E-Mail)</a:t>
          </a:r>
          <a:endParaRPr lang="de-DE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7DF43D-F3A7-40F6-A76D-45D46AE894EF}" type="parTrans" cxnId="{48A43DF2-40E5-4D66-8D0E-0228DAEC66EF}">
      <dgm:prSet/>
      <dgm:spPr/>
      <dgm:t>
        <a:bodyPr/>
        <a:lstStyle/>
        <a:p>
          <a:endParaRPr lang="de-DE"/>
        </a:p>
      </dgm:t>
    </dgm:pt>
    <dgm:pt modelId="{DFE54287-7627-4340-8367-A333F4E5A8FE}" type="sibTrans" cxnId="{48A43DF2-40E5-4D66-8D0E-0228DAEC66EF}">
      <dgm:prSet/>
      <dgm:spPr/>
      <dgm:t>
        <a:bodyPr/>
        <a:lstStyle/>
        <a:p>
          <a:endParaRPr lang="de-DE"/>
        </a:p>
      </dgm:t>
    </dgm:pt>
    <dgm:pt modelId="{BF10A8F6-DAA9-4865-88C4-E79E683C1039}" type="pres">
      <dgm:prSet presAssocID="{76F30F74-A624-46AE-A2BF-B2A64C7656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E74EA99-99A9-4C57-8437-6AA3CECFC3FD}" type="pres">
      <dgm:prSet presAssocID="{E390EBB9-C6C3-48E9-8285-53C927198F27}" presName="composite" presStyleCnt="0"/>
      <dgm:spPr/>
    </dgm:pt>
    <dgm:pt modelId="{5F9C436F-D19D-42DF-9EAB-87CA8C3CB481}" type="pres">
      <dgm:prSet presAssocID="{E390EBB9-C6C3-48E9-8285-53C927198F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3504FF-BFDE-4546-864D-A3351535AF35}" type="pres">
      <dgm:prSet presAssocID="{E390EBB9-C6C3-48E9-8285-53C927198F2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7720AB-E77B-419C-8D44-3742814036A2}" type="pres">
      <dgm:prSet presAssocID="{2E941000-B577-4628-8E40-991B8B8A8927}" presName="sp" presStyleCnt="0"/>
      <dgm:spPr/>
    </dgm:pt>
    <dgm:pt modelId="{EBA50392-2540-4765-AD73-65023540D6E7}" type="pres">
      <dgm:prSet presAssocID="{43EED604-D809-46C7-9F29-28F93D90B7CF}" presName="composite" presStyleCnt="0"/>
      <dgm:spPr/>
    </dgm:pt>
    <dgm:pt modelId="{A1922707-05E9-49F8-BFB3-FC89809D3B10}" type="pres">
      <dgm:prSet presAssocID="{43EED604-D809-46C7-9F29-28F93D90B7C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89D425-2FD5-45A7-B808-F6F508F286B1}" type="pres">
      <dgm:prSet presAssocID="{43EED604-D809-46C7-9F29-28F93D90B7C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47B8BB-D8F4-4ED7-925E-1F6A17E4ADF6}" type="pres">
      <dgm:prSet presAssocID="{17E590FA-4641-4E32-A014-3720A6CAB082}" presName="sp" presStyleCnt="0"/>
      <dgm:spPr/>
    </dgm:pt>
    <dgm:pt modelId="{807ADCD7-8EE6-45AC-AD65-4575D4412530}" type="pres">
      <dgm:prSet presAssocID="{19B1627F-04EA-4C2C-A1C3-220B113F9227}" presName="composite" presStyleCnt="0"/>
      <dgm:spPr/>
    </dgm:pt>
    <dgm:pt modelId="{6721AF16-F80D-434A-BE33-04B1F181F501}" type="pres">
      <dgm:prSet presAssocID="{19B1627F-04EA-4C2C-A1C3-220B113F922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32844B-632B-4EBD-80E2-DC4E85F0E146}" type="pres">
      <dgm:prSet presAssocID="{19B1627F-04EA-4C2C-A1C3-220B113F922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77DB2FF-D435-4988-918F-67F4DE0DD24B}" type="presOf" srcId="{D6FD93BE-5959-4505-99EE-BD0F1B190002}" destId="{9A32844B-632B-4EBD-80E2-DC4E85F0E146}" srcOrd="0" destOrd="1" presId="urn:microsoft.com/office/officeart/2005/8/layout/chevron2"/>
    <dgm:cxn modelId="{E5E18224-FDFD-406E-B0CF-372E8EDA2864}" srcId="{43EED604-D809-46C7-9F29-28F93D90B7CF}" destId="{AB31762D-CCC3-49D1-AE1D-902058273886}" srcOrd="0" destOrd="0" parTransId="{4AA03A04-FEB4-4E69-B62A-2C28A0358024}" sibTransId="{F3189B63-2EB7-49ED-85A8-5EC1A32DEF4A}"/>
    <dgm:cxn modelId="{16CD8873-B86D-494F-BDAC-FE8A3FEF01F7}" type="presOf" srcId="{E388C2D6-6091-426A-A3CF-D93F966C7EE6}" destId="{353504FF-BFDE-4546-864D-A3351535AF35}" srcOrd="0" destOrd="0" presId="urn:microsoft.com/office/officeart/2005/8/layout/chevron2"/>
    <dgm:cxn modelId="{7842BFE9-5EC4-4C2E-AFCC-313D0165E6C2}" srcId="{19B1627F-04EA-4C2C-A1C3-220B113F9227}" destId="{A37C26E0-B9B6-4109-A43D-F6D9D087E59B}" srcOrd="0" destOrd="0" parTransId="{827725C4-F38C-41DE-B378-77C7E39D14EC}" sibTransId="{E5B6441A-EC2C-480F-B564-9A1E1E1F24D5}"/>
    <dgm:cxn modelId="{EF6B56FD-651B-40F1-A4CD-9DA551AF306F}" type="presOf" srcId="{A37C26E0-B9B6-4109-A43D-F6D9D087E59B}" destId="{9A32844B-632B-4EBD-80E2-DC4E85F0E146}" srcOrd="0" destOrd="0" presId="urn:microsoft.com/office/officeart/2005/8/layout/chevron2"/>
    <dgm:cxn modelId="{FBB0D4C5-1717-4062-97B4-F181572ED2F6}" type="presOf" srcId="{19B1627F-04EA-4C2C-A1C3-220B113F9227}" destId="{6721AF16-F80D-434A-BE33-04B1F181F501}" srcOrd="0" destOrd="0" presId="urn:microsoft.com/office/officeart/2005/8/layout/chevron2"/>
    <dgm:cxn modelId="{77C1EAC0-4C5D-4CF1-BAE5-3A7EA886C09C}" srcId="{76F30F74-A624-46AE-A2BF-B2A64C765608}" destId="{19B1627F-04EA-4C2C-A1C3-220B113F9227}" srcOrd="2" destOrd="0" parTransId="{A346B160-B3FC-40D9-8BA9-B9DD4D46DF76}" sibTransId="{BFB91C11-201F-4016-AF2B-BFD44649DFF2}"/>
    <dgm:cxn modelId="{7CD1DF13-5D70-41C0-A7DD-DEA8DC4AA568}" type="presOf" srcId="{1E939E11-BC3F-40DF-A6A5-D1D23F3F6537}" destId="{9A32844B-632B-4EBD-80E2-DC4E85F0E146}" srcOrd="0" destOrd="2" presId="urn:microsoft.com/office/officeart/2005/8/layout/chevron2"/>
    <dgm:cxn modelId="{922FEA5C-1C95-43C6-AE50-F55354665152}" srcId="{19B1627F-04EA-4C2C-A1C3-220B113F9227}" destId="{1E939E11-BC3F-40DF-A6A5-D1D23F3F6537}" srcOrd="2" destOrd="0" parTransId="{5745B4DB-8032-4376-B657-59DF18F67F41}" sibTransId="{23E41350-0DA5-4E11-A371-3320B925822F}"/>
    <dgm:cxn modelId="{BA161D66-5623-418F-B0E0-7C708FAAC87C}" srcId="{E390EBB9-C6C3-48E9-8285-53C927198F27}" destId="{E388C2D6-6091-426A-A3CF-D93F966C7EE6}" srcOrd="0" destOrd="0" parTransId="{18BAEF8E-3403-45B3-9EB0-3AA32F74C063}" sibTransId="{61764662-BA08-4284-AE8C-691E24D5B326}"/>
    <dgm:cxn modelId="{48A43DF2-40E5-4D66-8D0E-0228DAEC66EF}" srcId="{19B1627F-04EA-4C2C-A1C3-220B113F9227}" destId="{D6FD93BE-5959-4505-99EE-BD0F1B190002}" srcOrd="1" destOrd="0" parTransId="{697DF43D-F3A7-40F6-A76D-45D46AE894EF}" sibTransId="{DFE54287-7627-4340-8367-A333F4E5A8FE}"/>
    <dgm:cxn modelId="{F2956BD3-4DA2-4373-9209-1DF1ED997933}" type="presOf" srcId="{76F30F74-A624-46AE-A2BF-B2A64C765608}" destId="{BF10A8F6-DAA9-4865-88C4-E79E683C1039}" srcOrd="0" destOrd="0" presId="urn:microsoft.com/office/officeart/2005/8/layout/chevron2"/>
    <dgm:cxn modelId="{09C958A7-4E05-4527-97EE-21FE24266D47}" type="presOf" srcId="{43EED604-D809-46C7-9F29-28F93D90B7CF}" destId="{A1922707-05E9-49F8-BFB3-FC89809D3B10}" srcOrd="0" destOrd="0" presId="urn:microsoft.com/office/officeart/2005/8/layout/chevron2"/>
    <dgm:cxn modelId="{0FDAA17A-E8A9-4D05-B7BB-4FCB94B73A8B}" srcId="{76F30F74-A624-46AE-A2BF-B2A64C765608}" destId="{E390EBB9-C6C3-48E9-8285-53C927198F27}" srcOrd="0" destOrd="0" parTransId="{0D468F54-1185-47E9-BC79-823F4805D5CF}" sibTransId="{2E941000-B577-4628-8E40-991B8B8A8927}"/>
    <dgm:cxn modelId="{817B1FD3-7E0E-4BED-B210-D60CDAA62186}" srcId="{76F30F74-A624-46AE-A2BF-B2A64C765608}" destId="{43EED604-D809-46C7-9F29-28F93D90B7CF}" srcOrd="1" destOrd="0" parTransId="{D656CAFD-E49A-4645-A9F3-37D7CCF2E10E}" sibTransId="{17E590FA-4641-4E32-A014-3720A6CAB082}"/>
    <dgm:cxn modelId="{A0EB0A8F-FA61-4D66-B0D6-9F7F0322E211}" type="presOf" srcId="{AB31762D-CCC3-49D1-AE1D-902058273886}" destId="{E989D425-2FD5-45A7-B808-F6F508F286B1}" srcOrd="0" destOrd="0" presId="urn:microsoft.com/office/officeart/2005/8/layout/chevron2"/>
    <dgm:cxn modelId="{FED4C49B-F728-4DE3-93EF-18FCEE020855}" type="presOf" srcId="{E390EBB9-C6C3-48E9-8285-53C927198F27}" destId="{5F9C436F-D19D-42DF-9EAB-87CA8C3CB481}" srcOrd="0" destOrd="0" presId="urn:microsoft.com/office/officeart/2005/8/layout/chevron2"/>
    <dgm:cxn modelId="{CFE5ADE6-F346-407F-B2AE-7CBE72FBD7CA}" type="presParOf" srcId="{BF10A8F6-DAA9-4865-88C4-E79E683C1039}" destId="{CE74EA99-99A9-4C57-8437-6AA3CECFC3FD}" srcOrd="0" destOrd="0" presId="urn:microsoft.com/office/officeart/2005/8/layout/chevron2"/>
    <dgm:cxn modelId="{4DF2A25E-7247-401D-8B40-5EE04E2713A4}" type="presParOf" srcId="{CE74EA99-99A9-4C57-8437-6AA3CECFC3FD}" destId="{5F9C436F-D19D-42DF-9EAB-87CA8C3CB481}" srcOrd="0" destOrd="0" presId="urn:microsoft.com/office/officeart/2005/8/layout/chevron2"/>
    <dgm:cxn modelId="{0B8895BE-A733-43B8-BA1A-AE2BE4329BBA}" type="presParOf" srcId="{CE74EA99-99A9-4C57-8437-6AA3CECFC3FD}" destId="{353504FF-BFDE-4546-864D-A3351535AF35}" srcOrd="1" destOrd="0" presId="urn:microsoft.com/office/officeart/2005/8/layout/chevron2"/>
    <dgm:cxn modelId="{BF90CB24-D5D7-49B4-B72E-0C45419424EB}" type="presParOf" srcId="{BF10A8F6-DAA9-4865-88C4-E79E683C1039}" destId="{BB7720AB-E77B-419C-8D44-3742814036A2}" srcOrd="1" destOrd="0" presId="urn:microsoft.com/office/officeart/2005/8/layout/chevron2"/>
    <dgm:cxn modelId="{D3A3516F-71FC-42D0-A25D-12741253C0C9}" type="presParOf" srcId="{BF10A8F6-DAA9-4865-88C4-E79E683C1039}" destId="{EBA50392-2540-4765-AD73-65023540D6E7}" srcOrd="2" destOrd="0" presId="urn:microsoft.com/office/officeart/2005/8/layout/chevron2"/>
    <dgm:cxn modelId="{49716FC3-72AB-44B5-B542-E9DC215F7BEF}" type="presParOf" srcId="{EBA50392-2540-4765-AD73-65023540D6E7}" destId="{A1922707-05E9-49F8-BFB3-FC89809D3B10}" srcOrd="0" destOrd="0" presId="urn:microsoft.com/office/officeart/2005/8/layout/chevron2"/>
    <dgm:cxn modelId="{CA8C20FA-B9AC-42D4-9699-B1F0F809B02A}" type="presParOf" srcId="{EBA50392-2540-4765-AD73-65023540D6E7}" destId="{E989D425-2FD5-45A7-B808-F6F508F286B1}" srcOrd="1" destOrd="0" presId="urn:microsoft.com/office/officeart/2005/8/layout/chevron2"/>
    <dgm:cxn modelId="{5AD1E330-F306-4EFA-A075-B60E12B23895}" type="presParOf" srcId="{BF10A8F6-DAA9-4865-88C4-E79E683C1039}" destId="{B647B8BB-D8F4-4ED7-925E-1F6A17E4ADF6}" srcOrd="3" destOrd="0" presId="urn:microsoft.com/office/officeart/2005/8/layout/chevron2"/>
    <dgm:cxn modelId="{1BFD2435-0BAC-4B2D-B11F-692E894BD7F8}" type="presParOf" srcId="{BF10A8F6-DAA9-4865-88C4-E79E683C1039}" destId="{807ADCD7-8EE6-45AC-AD65-4575D4412530}" srcOrd="4" destOrd="0" presId="urn:microsoft.com/office/officeart/2005/8/layout/chevron2"/>
    <dgm:cxn modelId="{06BAA7E8-9BA8-457F-A0C6-3C6062801CF1}" type="presParOf" srcId="{807ADCD7-8EE6-45AC-AD65-4575D4412530}" destId="{6721AF16-F80D-434A-BE33-04B1F181F501}" srcOrd="0" destOrd="0" presId="urn:microsoft.com/office/officeart/2005/8/layout/chevron2"/>
    <dgm:cxn modelId="{FBFEC61D-E3A7-4194-B62B-EB91C2F01D32}" type="presParOf" srcId="{807ADCD7-8EE6-45AC-AD65-4575D4412530}" destId="{9A32844B-632B-4EBD-80E2-DC4E85F0E1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C436F-D19D-42DF-9EAB-87CA8C3CB481}">
      <dsp:nvSpPr>
        <dsp:cNvPr id="0" name=""/>
        <dsp:cNvSpPr/>
      </dsp:nvSpPr>
      <dsp:spPr>
        <a:xfrm rot="5400000">
          <a:off x="-263696" y="267324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ab 28.</a:t>
          </a:r>
          <a:b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Januar</a:t>
          </a:r>
          <a:endParaRPr lang="de-DE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618919"/>
        <a:ext cx="1230583" cy="527394"/>
      </dsp:txXfrm>
    </dsp:sp>
    <dsp:sp modelId="{353504FF-BFDE-4546-864D-A3351535AF35}">
      <dsp:nvSpPr>
        <dsp:cNvPr id="0" name=""/>
        <dsp:cNvSpPr/>
      </dsp:nvSpPr>
      <dsp:spPr>
        <a:xfrm rot="5400000">
          <a:off x="4288923" y="-3057908"/>
          <a:ext cx="11432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Registrierung unter </a:t>
          </a:r>
          <a:r>
            <a:rPr lang="de-DE" altLang="en-US" sz="1900" b="1" kern="1200" dirty="0" smtClean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  <a:hlinkClick xmlns:r="http://schemas.openxmlformats.org/officeDocument/2006/relationships" r:id="rId1"/>
            </a:rPr>
            <a:t>https://bewo.kultus-bw.de/bewo</a:t>
          </a:r>
          <a:r>
            <a:rPr lang="de-DE" sz="1900" kern="1200" dirty="0" smtClean="0"/>
            <a:t>, </a:t>
          </a:r>
          <a:r>
            <a:rPr lang="de-DE" sz="19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Online-Eingabe der Bewerbungsdaten und Ausdruck des ausgefüllten Aufnahmeantrags</a:t>
          </a:r>
          <a:endParaRPr lang="de-DE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27386" y="59440"/>
        <a:ext cx="7210549" cy="1031663"/>
      </dsp:txXfrm>
    </dsp:sp>
    <dsp:sp modelId="{A1922707-05E9-49F8-BFB3-FC89809D3B10}">
      <dsp:nvSpPr>
        <dsp:cNvPr id="0" name=""/>
        <dsp:cNvSpPr/>
      </dsp:nvSpPr>
      <dsp:spPr>
        <a:xfrm rot="5400000">
          <a:off x="-263696" y="1832980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de-DE" sz="2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1. März</a:t>
          </a:r>
          <a:endParaRPr lang="de-DE" sz="20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2184575"/>
        <a:ext cx="1230583" cy="527394"/>
      </dsp:txXfrm>
    </dsp:sp>
    <dsp:sp modelId="{E989D425-2FD5-45A7-B808-F6F508F286B1}">
      <dsp:nvSpPr>
        <dsp:cNvPr id="0" name=""/>
        <dsp:cNvSpPr/>
      </dsp:nvSpPr>
      <dsp:spPr>
        <a:xfrm rot="5400000">
          <a:off x="4292421" y="-1492554"/>
          <a:ext cx="11426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Abgabe </a:t>
          </a:r>
          <a:r>
            <a:rPr lang="de-DE" sz="19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des von den Erziehungsberechtigten unterschriebenen Aufnahmeantrags und zusätzlich erforderlicher Anmeldeunterlagen bei der Schule der ersten Priorität (und ggf. weiteren auf dem Aufnahmeantrag angegebenen Schulen)</a:t>
          </a:r>
          <a:endParaRPr lang="de-DE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0584" y="1625064"/>
        <a:ext cx="7210579" cy="1031123"/>
      </dsp:txXfrm>
    </dsp:sp>
    <dsp:sp modelId="{6721AF16-F80D-434A-BE33-04B1F181F501}">
      <dsp:nvSpPr>
        <dsp:cNvPr id="0" name=""/>
        <dsp:cNvSpPr/>
      </dsp:nvSpPr>
      <dsp:spPr>
        <a:xfrm rot="5400000">
          <a:off x="-263696" y="3398635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25. März</a:t>
          </a:r>
          <a:endParaRPr lang="de-DE" sz="20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750230"/>
        <a:ext cx="1230583" cy="527394"/>
      </dsp:txXfrm>
    </dsp:sp>
    <dsp:sp modelId="{9A32844B-632B-4EBD-80E2-DC4E85F0E146}">
      <dsp:nvSpPr>
        <dsp:cNvPr id="0" name=""/>
        <dsp:cNvSpPr/>
      </dsp:nvSpPr>
      <dsp:spPr>
        <a:xfrm rot="5400000">
          <a:off x="4292421" y="73101"/>
          <a:ext cx="11426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Benachrichtigung über die vorläufige Schulplatzvergabe (Information per Download in </a:t>
          </a:r>
          <a:r>
            <a:rPr lang="de-DE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BewO</a:t>
          </a:r>
          <a:r>
            <a:rPr lang="de-DE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de-DE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0584" y="3190720"/>
        <a:ext cx="7210579" cy="1031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C436F-D19D-42DF-9EAB-87CA8C3CB481}">
      <dsp:nvSpPr>
        <dsp:cNvPr id="0" name=""/>
        <dsp:cNvSpPr/>
      </dsp:nvSpPr>
      <dsp:spPr>
        <a:xfrm rot="5400000">
          <a:off x="-263696" y="267324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de-DE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bis</a:t>
          </a:r>
          <a: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21. Juli</a:t>
          </a:r>
          <a:endParaRPr lang="de-DE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618919"/>
        <a:ext cx="1230583" cy="527394"/>
      </dsp:txXfrm>
    </dsp:sp>
    <dsp:sp modelId="{353504FF-BFDE-4546-864D-A3351535AF35}">
      <dsp:nvSpPr>
        <dsp:cNvPr id="0" name=""/>
        <dsp:cNvSpPr/>
      </dsp:nvSpPr>
      <dsp:spPr>
        <a:xfrm rot="5400000">
          <a:off x="4292120" y="-3057908"/>
          <a:ext cx="11432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Abgabe des Endzeugnisses durch die Bewerberin / den Bewerber an der zuständigen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kern="12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b</a:t>
          </a: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eruflichen Schule (ggf. durch Upload)</a:t>
          </a:r>
          <a:endParaRPr lang="de-D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0583" y="59440"/>
        <a:ext cx="7210549" cy="1031663"/>
      </dsp:txXfrm>
    </dsp:sp>
    <dsp:sp modelId="{A1922707-05E9-49F8-BFB3-FC89809D3B10}">
      <dsp:nvSpPr>
        <dsp:cNvPr id="0" name=""/>
        <dsp:cNvSpPr/>
      </dsp:nvSpPr>
      <dsp:spPr>
        <a:xfrm rot="5400000">
          <a:off x="-263696" y="1832980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28.</a:t>
          </a:r>
          <a: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Juli</a:t>
          </a:r>
          <a:endParaRPr lang="de-DE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2184575"/>
        <a:ext cx="1230583" cy="527394"/>
      </dsp:txXfrm>
    </dsp:sp>
    <dsp:sp modelId="{E989D425-2FD5-45A7-B808-F6F508F286B1}">
      <dsp:nvSpPr>
        <dsp:cNvPr id="0" name=""/>
        <dsp:cNvSpPr/>
      </dsp:nvSpPr>
      <dsp:spPr>
        <a:xfrm rot="5400000">
          <a:off x="4292421" y="-1492554"/>
          <a:ext cx="11426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Benachrichtigung über die 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endgültige Zusage eines</a:t>
          </a: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Schulplatzes, 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einen Platz auf der Nachrückliste </a:t>
          </a: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oder eine endgültige Absage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800" b="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(Information per Download in BewO)</a:t>
          </a:r>
          <a:endParaRPr lang="de-D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0584" y="1625064"/>
        <a:ext cx="7210579" cy="1031123"/>
      </dsp:txXfrm>
    </dsp:sp>
    <dsp:sp modelId="{6721AF16-F80D-434A-BE33-04B1F181F501}">
      <dsp:nvSpPr>
        <dsp:cNvPr id="0" name=""/>
        <dsp:cNvSpPr/>
      </dsp:nvSpPr>
      <dsp:spPr>
        <a:xfrm rot="5400000">
          <a:off x="-263696" y="3398635"/>
          <a:ext cx="1757977" cy="12305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29. /</a:t>
          </a:r>
          <a:b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30.</a:t>
          </a:r>
          <a:r>
            <a:rPr lang="de-DE" sz="2000" b="1" kern="12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Juli</a:t>
          </a:r>
          <a:endParaRPr lang="de-DE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750230"/>
        <a:ext cx="1230583" cy="527394"/>
      </dsp:txXfrm>
    </dsp:sp>
    <dsp:sp modelId="{9A32844B-632B-4EBD-80E2-DC4E85F0E146}">
      <dsp:nvSpPr>
        <dsp:cNvPr id="0" name=""/>
        <dsp:cNvSpPr/>
      </dsp:nvSpPr>
      <dsp:spPr>
        <a:xfrm rot="5400000">
          <a:off x="4292421" y="73101"/>
          <a:ext cx="1142685" cy="7266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Aufnahmetag an der Beruflichen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Schule (</a:t>
          </a:r>
          <a:r>
            <a:rPr lang="de-DE" sz="1800" b="1" kern="1200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Dienstag, 29. Juli</a:t>
          </a: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) mit verbindlicher Anmeldung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Information der Nachrücker/innen (telefonisch oder per E-Mail)</a:t>
          </a:r>
          <a:endParaRPr lang="de-DE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Aufnahmetag für Nachrücker </a:t>
          </a:r>
          <a:r>
            <a:rPr lang="de-DE" sz="1800" b="0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(Mittwoch, 30. Juli)</a:t>
          </a:r>
          <a:endParaRPr lang="de-DE" sz="1800" b="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0584" y="3190720"/>
        <a:ext cx="7210579" cy="1031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CFCFF-37FC-48C0-B068-3B92251B9CA6}" type="datetimeFigureOut">
              <a:rPr lang="de-DE" smtClean="0"/>
              <a:t>16.01.2025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623F8-CC80-4DC0-957F-F26DA332FA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6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36515" y="9473784"/>
            <a:ext cx="395941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698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5" y="9421434"/>
            <a:ext cx="471582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720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65980" y="9473784"/>
            <a:ext cx="466474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316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65980" y="9473784"/>
            <a:ext cx="466474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596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65980" y="9473784"/>
            <a:ext cx="466474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324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65980" y="9473784"/>
            <a:ext cx="466474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053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65980" y="9473784"/>
            <a:ext cx="466474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321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5" y="9421434"/>
            <a:ext cx="471582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313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 smtClean="0"/>
              <a:t>Austausch</a:t>
            </a:r>
            <a:r>
              <a:rPr lang="de-DE" b="0" baseline="0" dirty="0" smtClean="0"/>
              <a:t> durch Screenshot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959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 smtClean="0"/>
              <a:t>Austausch</a:t>
            </a:r>
            <a:r>
              <a:rPr lang="de-DE" b="0" baseline="0" dirty="0" smtClean="0"/>
              <a:t> durch Screenshot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14833" y="9421435"/>
            <a:ext cx="471582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552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65980" y="9473784"/>
            <a:ext cx="466474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79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36513" y="9473784"/>
            <a:ext cx="395941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209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65978" y="9473809"/>
            <a:ext cx="466474" cy="153863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565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de-DE" altLang="de-DE" dirty="0" smtClean="0">
              <a:latin typeface="Times" pitchFamily="18" charset="0"/>
            </a:endParaRPr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165980" y="9473784"/>
            <a:ext cx="466474" cy="15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A3D9C8CF-9C54-4043-8F75-8CD6FBF393CA}" type="slidenum">
              <a:rPr kumimoji="0" lang="de-DE" alt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altLang="de-DE" sz="1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6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165977" y="9473784"/>
            <a:ext cx="466473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691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de-DE" altLang="de-DE" dirty="0" smtClean="0">
              <a:latin typeface="Times" pitchFamily="18" charset="0"/>
            </a:endParaRPr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165980" y="9473784"/>
            <a:ext cx="466474" cy="15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A3D9C8CF-9C54-4043-8F75-8CD6FBF393CA}" type="slidenum">
              <a:rPr kumimoji="0" lang="de-DE" alt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altLang="de-DE" sz="1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427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de-DE" altLang="de-DE" dirty="0" smtClean="0">
              <a:latin typeface="Times" pitchFamily="18" charset="0"/>
            </a:endParaRPr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165980" y="9473784"/>
            <a:ext cx="466474" cy="153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A3D9C8CF-9C54-4043-8F75-8CD6FBF393CA}" type="slidenum">
              <a:rPr kumimoji="0" lang="de-DE" alt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altLang="de-DE" sz="1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38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36511" y="9473784"/>
            <a:ext cx="395941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081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36511" y="9473784"/>
            <a:ext cx="395941" cy="153888"/>
          </a:xfrm>
        </p:spPr>
        <p:txBody>
          <a:bodyPr/>
          <a:lstStyle/>
          <a:p>
            <a:r>
              <a:rPr lang="de-DE" smtClean="0"/>
              <a:t>Seite </a:t>
            </a:r>
            <a:fld id="{7BF2E6C9-1A97-4703-A20C-428E8101FF2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72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36511" y="9473784"/>
            <a:ext cx="395941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77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baseline="0" dirty="0" smtClean="0"/>
              <a:t>Absage in Einzelfällen, sofern Endnoten bereits vorliegen und Aufnahmebedingungen nicht erfüllt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36513" y="9473784"/>
            <a:ext cx="395941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986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Absage, sofern Endnoten vorliegen und Aufnahmebedingungen nicht erfüllt</a:t>
            </a:r>
          </a:p>
          <a:p>
            <a:endParaRPr lang="de-DE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36513" y="9473784"/>
            <a:ext cx="395941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074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0"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36510" y="9473784"/>
            <a:ext cx="395941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92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0"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36510" y="9473784"/>
            <a:ext cx="395941" cy="153888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Seite </a:t>
            </a:r>
            <a:fld id="{7BF2E6C9-1A97-4703-A20C-428E8101FF27}" type="slidenum">
              <a:rPr kumimoji="0" lang="de-DE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35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16.01.2025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7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16.01.2025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16.01.2025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52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54786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81760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24849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31916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02790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34692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48838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01755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16.01.2025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24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87536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52632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68491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01625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16.01.2025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0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16.01.2025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49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16.01.2025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16.01.2025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8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16.01.2025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44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16.01.2025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5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F61-EB11-4014-948E-A54674AC6A2F}" type="datetimeFigureOut">
              <a:rPr lang="de-DE" smtClean="0"/>
              <a:t>16.01.2025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73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A8F61-EB11-4014-948E-A54674AC6A2F}" type="datetimeFigureOut">
              <a:rPr lang="de-DE" smtClean="0"/>
              <a:t>16.01.2025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5E9AC-5C0D-4D10-B7AE-9614C2AE8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97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C37CC-B11F-4BC3-A09B-268BF93A6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4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pull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ewo.kultus-bw.de/bew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ewo.kultus-bw.de/bew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765176"/>
            <a:ext cx="9144000" cy="95567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de-D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BewO</a:t>
            </a: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erbungsverfahren </a:t>
            </a:r>
            <a:r>
              <a:rPr lang="de-D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nline</a:t>
            </a:r>
            <a:b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Baden-Württemberg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2636838"/>
            <a:ext cx="10081846" cy="371707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de-DE" sz="1600" dirty="0">
              <a:latin typeface="Arial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de-DE" sz="2400" dirty="0" smtClean="0">
                <a:latin typeface="Arial" pitchFamily="34" charset="0"/>
              </a:rPr>
              <a:t>Informationen zur Online-Bewerbung für Bewerberinnen und Bewerber um  Aufnahme in den Bildungsgängen </a:t>
            </a:r>
            <a:br>
              <a:rPr lang="de-DE" sz="2400" dirty="0" smtClean="0">
                <a:latin typeface="Arial" pitchFamily="34" charset="0"/>
              </a:rPr>
            </a:br>
            <a:endParaRPr lang="de-DE" sz="1000" dirty="0" smtClean="0">
              <a:latin typeface="Arial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de-DE" sz="2400" u="sng" dirty="0" smtClean="0">
                <a:latin typeface="Arial" pitchFamily="34" charset="0"/>
              </a:rPr>
              <a:t>Berufliches Gymnasium, Berufskolleg, 2-jährige Berufsfachschule</a:t>
            </a:r>
            <a:endParaRPr lang="de-DE" sz="1200" u="sng" dirty="0">
              <a:latin typeface="Arial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de-DE" sz="2400" dirty="0" smtClean="0">
                <a:latin typeface="Arial" pitchFamily="34" charset="0"/>
              </a:rPr>
              <a:t>an einer beruflichen Schule in öffentlicher Trägerschaft</a:t>
            </a:r>
          </a:p>
          <a:p>
            <a:pPr marL="0" indent="0" algn="ctr">
              <a:lnSpc>
                <a:spcPct val="120000"/>
              </a:lnSpc>
              <a:buNone/>
            </a:pPr>
            <a:endParaRPr lang="de-DE" sz="2400" dirty="0">
              <a:latin typeface="Arial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de-DE" sz="2400" dirty="0" smtClean="0">
              <a:latin typeface="Arial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de-DE" sz="2400" dirty="0">
              <a:solidFill>
                <a:srgbClr val="FF0000"/>
              </a:solidFill>
              <a:latin typeface="Arial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de-DE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de-DE" sz="2400" dirty="0" smtClean="0">
              <a:latin typeface="Arial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de-DE" sz="24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279485" y="158134"/>
            <a:ext cx="756084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293092" y="2593746"/>
            <a:ext cx="6096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für Seite wird angezeigt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Pflichtfelder sind mit </a:t>
            </a:r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gekennzeichnet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Eingabehilfen bei PLZ,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Zeugnis usw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Hinweistexte und ?-Icon liefern zusätzliche Informationen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Probeausdruck für die Eingabekontrolle möglich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Bewerberleitfaden zum Download unter </a:t>
            </a:r>
            <a:b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https://bewo.kultus-bw.de/bewo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5"/>
          <a:stretch/>
        </p:blipFill>
        <p:spPr>
          <a:xfrm>
            <a:off x="1171440" y="1317147"/>
            <a:ext cx="10086110" cy="1150482"/>
          </a:xfrm>
          <a:prstGeom prst="rect">
            <a:avLst/>
          </a:prstGeom>
        </p:spPr>
      </p:pic>
      <p:cxnSp>
        <p:nvCxnSpPr>
          <p:cNvPr id="22" name="Gerade Verbindung mit Pfeil 21"/>
          <p:cNvCxnSpPr/>
          <p:nvPr/>
        </p:nvCxnSpPr>
        <p:spPr>
          <a:xfrm flipV="1">
            <a:off x="9615054" y="1695831"/>
            <a:ext cx="674255" cy="72409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9661236" y="1754909"/>
            <a:ext cx="1042555" cy="156094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V="1">
            <a:off x="9735703" y="1750292"/>
            <a:ext cx="1295978" cy="322810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8048270" y="2518827"/>
            <a:ext cx="1423621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Schulfinder</a:t>
            </a:r>
            <a:endParaRPr lang="de-DE" sz="1200" dirty="0"/>
          </a:p>
        </p:txBody>
      </p:sp>
      <p:sp>
        <p:nvSpPr>
          <p:cNvPr id="31" name="Textfeld 30"/>
          <p:cNvSpPr txBox="1"/>
          <p:nvPr/>
        </p:nvSpPr>
        <p:spPr>
          <a:xfrm>
            <a:off x="8048270" y="3232727"/>
            <a:ext cx="142362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Hier ist eine Liste mit allen ausgewählten Bewerbungszielen</a:t>
            </a:r>
            <a:endParaRPr lang="de-DE" sz="1200" dirty="0"/>
          </a:p>
        </p:txBody>
      </p:sp>
      <p:sp>
        <p:nvSpPr>
          <p:cNvPr id="35" name="Textfeld 34"/>
          <p:cNvSpPr txBox="1"/>
          <p:nvPr/>
        </p:nvSpPr>
        <p:spPr>
          <a:xfrm>
            <a:off x="8048270" y="4687455"/>
            <a:ext cx="142362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Navigation durch die Website z.B.</a:t>
            </a:r>
          </a:p>
          <a:p>
            <a:r>
              <a:rPr lang="de-DE" sz="1200" dirty="0" smtClean="0"/>
              <a:t>- </a:t>
            </a:r>
            <a:r>
              <a:rPr lang="de-DE" sz="1200" dirty="0" smtClean="0">
                <a:solidFill>
                  <a:srgbClr val="FF0000"/>
                </a:solidFill>
              </a:rPr>
              <a:t>Hilfe</a:t>
            </a:r>
          </a:p>
          <a:p>
            <a:r>
              <a:rPr lang="de-DE" sz="1200" dirty="0" smtClean="0"/>
              <a:t>- freie Schulplätze</a:t>
            </a:r>
            <a:endParaRPr lang="de-DE" sz="1200" dirty="0"/>
          </a:p>
        </p:txBody>
      </p:sp>
      <p:sp>
        <p:nvSpPr>
          <p:cNvPr id="36" name="Textfeld 35"/>
          <p:cNvSpPr txBox="1"/>
          <p:nvPr/>
        </p:nvSpPr>
        <p:spPr>
          <a:xfrm>
            <a:off x="1008716" y="765720"/>
            <a:ext cx="666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Hinweise zum Ausfüllen des </a:t>
            </a:r>
            <a:r>
              <a:rPr lang="de-DE" dirty="0" smtClean="0"/>
              <a:t>Antrags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10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11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6" y="1244125"/>
            <a:ext cx="6664007" cy="191816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279485" y="15813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de-DE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54" y="4158031"/>
            <a:ext cx="4411181" cy="255148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08716" y="3426420"/>
            <a:ext cx="7698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Suche nach der passenden Schule oder Bildungsgang kann auch über eine Karte erfolgen. Das Suchergebnis wird in der Trefferliste angezeigt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08716" y="765720"/>
            <a:ext cx="666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Schule oder Bildungsgang suchen</a:t>
            </a:r>
            <a:endParaRPr lang="de-DE" dirty="0"/>
          </a:p>
        </p:txBody>
      </p:sp>
      <p:sp>
        <p:nvSpPr>
          <p:cNvPr id="10" name="Abgerundete rechteckige Legende 9"/>
          <p:cNvSpPr/>
          <p:nvPr/>
        </p:nvSpPr>
        <p:spPr>
          <a:xfrm>
            <a:off x="8737600" y="1041349"/>
            <a:ext cx="2846615" cy="2840173"/>
          </a:xfrm>
          <a:prstGeom prst="wedgeRoundRectCallout">
            <a:avLst>
              <a:gd name="adj1" fmla="val -91712"/>
              <a:gd name="adj2" fmla="val -1459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Beispiele: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400" dirty="0" smtClean="0">
                <a:solidFill>
                  <a:schemeClr val="tx1"/>
                </a:solidFill>
              </a:rPr>
              <a:t>Stuttgart (</a:t>
            </a:r>
            <a:r>
              <a:rPr lang="de-DE" sz="1400" dirty="0" err="1" smtClean="0">
                <a:solidFill>
                  <a:schemeClr val="tx1"/>
                </a:solidFill>
              </a:rPr>
              <a:t>Schulort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400" dirty="0" smtClean="0">
                <a:solidFill>
                  <a:schemeClr val="tx1"/>
                </a:solidFill>
              </a:rPr>
              <a:t>74722 </a:t>
            </a:r>
            <a:r>
              <a:rPr lang="de-DE" sz="1400" dirty="0">
                <a:solidFill>
                  <a:schemeClr val="tx1"/>
                </a:solidFill>
              </a:rPr>
              <a:t>(Postleitzahl </a:t>
            </a:r>
            <a:r>
              <a:rPr lang="de-DE" sz="1400" dirty="0" err="1">
                <a:solidFill>
                  <a:schemeClr val="tx1"/>
                </a:solidFill>
              </a:rPr>
              <a:t>Schulort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400" dirty="0" smtClean="0">
                <a:solidFill>
                  <a:schemeClr val="tx1"/>
                </a:solidFill>
              </a:rPr>
              <a:t>WGW </a:t>
            </a:r>
            <a:r>
              <a:rPr lang="de-DE" sz="1400" dirty="0">
                <a:solidFill>
                  <a:schemeClr val="tx1"/>
                </a:solidFill>
              </a:rPr>
              <a:t>(</a:t>
            </a:r>
            <a:r>
              <a:rPr lang="de-DE" sz="1400" dirty="0" smtClean="0">
                <a:solidFill>
                  <a:schemeClr val="tx1"/>
                </a:solidFill>
              </a:rPr>
              <a:t>Bildungsgang Kurzform)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400" dirty="0" smtClean="0">
                <a:solidFill>
                  <a:schemeClr val="tx1"/>
                </a:solidFill>
              </a:rPr>
              <a:t>Pflege (Bildungsgang)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400" dirty="0" err="1" smtClean="0">
                <a:solidFill>
                  <a:schemeClr val="tx1"/>
                </a:solidFill>
              </a:rPr>
              <a:t>Ortenau</a:t>
            </a:r>
            <a:r>
              <a:rPr lang="de-DE" sz="1400" dirty="0" smtClean="0">
                <a:solidFill>
                  <a:schemeClr val="tx1"/>
                </a:solidFill>
              </a:rPr>
              <a:t> (Kreis)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400" dirty="0" smtClean="0">
                <a:solidFill>
                  <a:schemeClr val="tx1"/>
                </a:solidFill>
              </a:rPr>
              <a:t>74722 (Postleitzahl </a:t>
            </a:r>
            <a:r>
              <a:rPr lang="de-DE" sz="1400" dirty="0" err="1" smtClean="0">
                <a:solidFill>
                  <a:schemeClr val="tx1"/>
                </a:solidFill>
              </a:rPr>
              <a:t>Schulort</a:t>
            </a:r>
            <a:r>
              <a:rPr lang="de-DE" sz="1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de-DE" sz="1400" dirty="0" smtClean="0">
                <a:solidFill>
                  <a:schemeClr val="tx1"/>
                </a:solidFill>
              </a:rPr>
              <a:t>Kombination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Stuttgart WGW </a:t>
            </a:r>
          </a:p>
          <a:p>
            <a:r>
              <a:rPr lang="de-DE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(Findet alle WGW in Stuttgart)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6099"/>
      </p:ext>
    </p:extLst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12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46" y="1920636"/>
            <a:ext cx="6641410" cy="373446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34846" y="1177884"/>
            <a:ext cx="700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Hier können Bewerbungsziele in die Bewerbung aufgenommen werden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279485" y="15813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de-DE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11459"/>
      </p:ext>
    </p:extLst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13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68" y="2101288"/>
            <a:ext cx="8934909" cy="332757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279485" y="15813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de-DE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40757" y="1004817"/>
            <a:ext cx="666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Anmeldung</a:t>
            </a:r>
            <a:endParaRPr lang="de-DE" dirty="0"/>
          </a:p>
        </p:txBody>
      </p:sp>
      <p:sp>
        <p:nvSpPr>
          <p:cNvPr id="4" name="Abgerundete rechteckige Legende 3"/>
          <p:cNvSpPr/>
          <p:nvPr/>
        </p:nvSpPr>
        <p:spPr>
          <a:xfrm>
            <a:off x="1140757" y="3378819"/>
            <a:ext cx="2867356" cy="2274849"/>
          </a:xfrm>
          <a:prstGeom prst="wedgeRoundRectCallout">
            <a:avLst>
              <a:gd name="adj1" fmla="val 89227"/>
              <a:gd name="adj2" fmla="val -2696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Mit </a:t>
            </a:r>
            <a:r>
              <a:rPr lang="de-DE" dirty="0" smtClean="0">
                <a:solidFill>
                  <a:schemeClr val="tx1"/>
                </a:solidFill>
              </a:rPr>
              <a:t>einer </a:t>
            </a:r>
            <a:r>
              <a:rPr lang="de-DE" dirty="0">
                <a:solidFill>
                  <a:schemeClr val="tx1"/>
                </a:solidFill>
              </a:rPr>
              <a:t>E-Mail-Adresse </a:t>
            </a:r>
            <a:r>
              <a:rPr lang="de-DE" dirty="0" smtClean="0">
                <a:solidFill>
                  <a:schemeClr val="tx1"/>
                </a:solidFill>
              </a:rPr>
              <a:t>erstellt der Bewerbende ein </a:t>
            </a:r>
            <a:r>
              <a:rPr lang="de-DE" dirty="0" err="1">
                <a:solidFill>
                  <a:schemeClr val="tx1"/>
                </a:solidFill>
              </a:rPr>
              <a:t>BewO</a:t>
            </a:r>
            <a:r>
              <a:rPr lang="de-DE" dirty="0">
                <a:solidFill>
                  <a:schemeClr val="tx1"/>
                </a:solidFill>
              </a:rPr>
              <a:t>-Konto oder </a:t>
            </a:r>
            <a:r>
              <a:rPr lang="de-DE" dirty="0" smtClean="0">
                <a:solidFill>
                  <a:schemeClr val="tx1"/>
                </a:solidFill>
              </a:rPr>
              <a:t>meldet sich </a:t>
            </a:r>
            <a:r>
              <a:rPr lang="de-DE" dirty="0">
                <a:solidFill>
                  <a:schemeClr val="tx1"/>
                </a:solidFill>
              </a:rPr>
              <a:t>an </a:t>
            </a:r>
            <a:r>
              <a:rPr lang="de-DE" dirty="0" smtClean="0">
                <a:solidFill>
                  <a:schemeClr val="tx1"/>
                </a:solidFill>
              </a:rPr>
              <a:t>sein </a:t>
            </a:r>
            <a:r>
              <a:rPr lang="de-DE" dirty="0">
                <a:solidFill>
                  <a:schemeClr val="tx1"/>
                </a:solidFill>
              </a:rPr>
              <a:t>bereits bestehendes </a:t>
            </a:r>
            <a:r>
              <a:rPr lang="de-DE" dirty="0" err="1">
                <a:solidFill>
                  <a:schemeClr val="tx1"/>
                </a:solidFill>
              </a:rPr>
              <a:t>BewO</a:t>
            </a:r>
            <a:r>
              <a:rPr lang="de-DE" dirty="0">
                <a:solidFill>
                  <a:schemeClr val="tx1"/>
                </a:solidFill>
              </a:rPr>
              <a:t>-Konto </a:t>
            </a:r>
            <a:r>
              <a:rPr lang="de-DE" dirty="0" smtClean="0">
                <a:solidFill>
                  <a:schemeClr val="tx1"/>
                </a:solidFill>
              </a:rPr>
              <a:t>an.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76388"/>
      </p:ext>
    </p:extLst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37CC-B11F-4BC3-A09B-268BF93A65EF}" type="slidenum">
              <a:rPr lang="de-DE" smtClean="0"/>
              <a:t>14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8"/>
          <a:stretch/>
        </p:blipFill>
        <p:spPr>
          <a:xfrm>
            <a:off x="1241544" y="1122430"/>
            <a:ext cx="9334980" cy="523392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9727463" y="4479636"/>
            <a:ext cx="2074531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1200" dirty="0"/>
              <a:t>Leichte Sprache = vereinfachte Form der Alltagssprache</a:t>
            </a:r>
          </a:p>
        </p:txBody>
      </p:sp>
      <p:sp>
        <p:nvSpPr>
          <p:cNvPr id="5" name="Pfeil nach rechts 4"/>
          <p:cNvSpPr/>
          <p:nvPr/>
        </p:nvSpPr>
        <p:spPr>
          <a:xfrm>
            <a:off x="8954509" y="4629421"/>
            <a:ext cx="631868" cy="200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727463" y="5539067"/>
            <a:ext cx="207453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/>
              <a:t>Benutzerdaten durch </a:t>
            </a:r>
          </a:p>
          <a:p>
            <a:r>
              <a:rPr lang="de-DE" sz="1200" dirty="0"/>
              <a:t>E-Mail-Link bestätigen 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8954509" y="5669692"/>
            <a:ext cx="631868" cy="200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638800" y="297410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dirty="0"/>
          </a:p>
        </p:txBody>
      </p:sp>
      <p:sp>
        <p:nvSpPr>
          <p:cNvPr id="10" name="Multiplizieren 9"/>
          <p:cNvSpPr/>
          <p:nvPr/>
        </p:nvSpPr>
        <p:spPr>
          <a:xfrm>
            <a:off x="5539580" y="5519907"/>
            <a:ext cx="369454" cy="35020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Multiplizieren 10"/>
          <p:cNvSpPr/>
          <p:nvPr/>
        </p:nvSpPr>
        <p:spPr>
          <a:xfrm>
            <a:off x="5513560" y="5051420"/>
            <a:ext cx="369454" cy="35020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3500582" y="2235108"/>
            <a:ext cx="1893454" cy="1016000"/>
          </a:xfrm>
          <a:prstGeom prst="wedgeRoundRectCallout">
            <a:avLst>
              <a:gd name="adj1" fmla="val 57964"/>
              <a:gd name="adj2" fmla="val 7004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Name und Kennwort eingeben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279485" y="15813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de-DE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43470"/>
      </p:ext>
    </p:extLst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351584" y="116632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zur Schulplatzinformation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7" y="2059710"/>
            <a:ext cx="10483262" cy="349259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26377" y="1257448"/>
            <a:ext cx="450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Eine Übersicht hilft bei der Orientierung</a:t>
            </a:r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351584" y="3239360"/>
            <a:ext cx="540000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596655" y="3073106"/>
            <a:ext cx="1644092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1200" dirty="0" smtClean="0"/>
              <a:t>Die bisher ausgewählten Bewerbungsziele sind hier zu finden.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2614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351584" y="116633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0" y="1966254"/>
            <a:ext cx="11271560" cy="430971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840416" y="3773055"/>
            <a:ext cx="1644092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1200" dirty="0" smtClean="0"/>
              <a:t>Hier können einzelne Bewerbungsziele von der Liste gelöscht bzw. aus dem Antrag entfernt werden.</a:t>
            </a:r>
            <a:endParaRPr lang="de-DE" sz="1200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2674683" y="4945392"/>
            <a:ext cx="379293" cy="663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>
            <a:off x="9190183" y="4121111"/>
            <a:ext cx="55418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890406" y="3982528"/>
            <a:ext cx="1644092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1200" dirty="0" smtClean="0"/>
              <a:t>Mit diesen Pfeilen wird die Reihenfolge der Bewerbungsziele festgelegt.</a:t>
            </a:r>
          </a:p>
          <a:p>
            <a:r>
              <a:rPr lang="de-DE" sz="1200" dirty="0" smtClean="0"/>
              <a:t>Das Bewerbungsziel mit der Ziffer 1 hat die höchste Priorität.</a:t>
            </a:r>
            <a:endParaRPr lang="de-DE" sz="1200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9264075" y="4222418"/>
            <a:ext cx="480290" cy="3766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2655755" y="4410756"/>
            <a:ext cx="417151" cy="9698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2625730" y="4121111"/>
            <a:ext cx="439341" cy="1597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 flipV="1">
            <a:off x="4247358" y="5650464"/>
            <a:ext cx="906533" cy="45108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5273954" y="5778382"/>
            <a:ext cx="1644092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1200" dirty="0" smtClean="0"/>
              <a:t>Hier können neue Bewerbungsziele zur Liste hinzugefügt werden.</a:t>
            </a:r>
            <a:endParaRPr lang="de-DE" sz="1200" dirty="0"/>
          </a:p>
        </p:txBody>
      </p:sp>
      <p:sp>
        <p:nvSpPr>
          <p:cNvPr id="26" name="Textfeld 25"/>
          <p:cNvSpPr txBox="1"/>
          <p:nvPr/>
        </p:nvSpPr>
        <p:spPr>
          <a:xfrm>
            <a:off x="781375" y="1143005"/>
            <a:ext cx="450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Bewerbungsziele auswählen und sortieren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90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351584" y="116633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Vom 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7" y="1960910"/>
            <a:ext cx="10825018" cy="29799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16721" y="1121913"/>
            <a:ext cx="2793097" cy="374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Zeugnisse eingeben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16721" y="2763327"/>
            <a:ext cx="1644092" cy="26776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1200" dirty="0" smtClean="0"/>
              <a:t>Hier wird angezeigt,  welcher Schulabschluss für die Bewerbungsziele erforderlich ist. </a:t>
            </a:r>
          </a:p>
          <a:p>
            <a:endParaRPr lang="de-DE" sz="1200" dirty="0" smtClean="0"/>
          </a:p>
          <a:p>
            <a:r>
              <a:rPr lang="de-DE" sz="1200" dirty="0" smtClean="0"/>
              <a:t>Das kann auch ein Mittlerer Bildungsabschluss sein oder </a:t>
            </a:r>
            <a:r>
              <a:rPr lang="de-DE" sz="1200" dirty="0"/>
              <a:t>das Zeugnis des 1-jährigen Berufskollegs I (für die Bewerbung an einem 1-jährigen Berufskolleg II</a:t>
            </a:r>
            <a:r>
              <a:rPr lang="de-DE" sz="1200" dirty="0" smtClean="0"/>
              <a:t>).</a:t>
            </a:r>
            <a:endParaRPr lang="de-DE" sz="1200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2458697" y="3232727"/>
            <a:ext cx="613752" cy="133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688080" y="2763520"/>
            <a:ext cx="4795520" cy="386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5" y="1561191"/>
            <a:ext cx="10861963" cy="458034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955035" y="841318"/>
            <a:ext cx="2793097" cy="374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Zeugnisse eingeben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955035" y="2651035"/>
            <a:ext cx="164409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1200" dirty="0" smtClean="0"/>
              <a:t>Angabe, an welcher Schule der Abschluss erworben wurde oder am Ende dieses Schuljahres erworben wird.</a:t>
            </a:r>
            <a:endParaRPr lang="de-DE" sz="1200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2717570" y="3251200"/>
            <a:ext cx="613752" cy="133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955035" y="4567580"/>
            <a:ext cx="1644092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1200" dirty="0" smtClean="0"/>
              <a:t>Hier erfolgt die Eingabe der Noten aus dem letzten Zeugnis, z.B. Halbjahreszeugnis.</a:t>
            </a:r>
            <a:endParaRPr lang="de-DE" sz="1200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2717570" y="4807527"/>
            <a:ext cx="613752" cy="133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 flipV="1">
            <a:off x="4204159" y="5173696"/>
            <a:ext cx="774242" cy="60826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5059779" y="5551720"/>
            <a:ext cx="2144449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1200" dirty="0" smtClean="0"/>
              <a:t>Nur auszuwählen wenn kein entsprechendes Zeugnis oder ein Zeugnis ohne Noten vorliegt.</a:t>
            </a:r>
            <a:endParaRPr lang="de-DE" sz="1200" dirty="0"/>
          </a:p>
        </p:txBody>
      </p:sp>
      <p:sp>
        <p:nvSpPr>
          <p:cNvPr id="19" name="Rechteck 18"/>
          <p:cNvSpPr/>
          <p:nvPr/>
        </p:nvSpPr>
        <p:spPr>
          <a:xfrm>
            <a:off x="2351584" y="116633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Vom 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688080" y="2763520"/>
            <a:ext cx="4795520" cy="386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382471" y="2173411"/>
            <a:ext cx="3657600" cy="140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382471" y="2670372"/>
            <a:ext cx="5607780" cy="372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382471" y="3390563"/>
            <a:ext cx="5284099" cy="202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330700" y="2687655"/>
            <a:ext cx="382702" cy="96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132895" y="2687655"/>
            <a:ext cx="136689" cy="75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7" y="2179519"/>
            <a:ext cx="10696166" cy="3009695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955035" y="1118939"/>
            <a:ext cx="431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Früherer Schulbesuch und Weitere Angaben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1025481" y="3470792"/>
            <a:ext cx="1251575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1200" dirty="0" smtClean="0"/>
              <a:t>Angabe, ob ein Aufnahmeantrag an einer Schule außerhalb von </a:t>
            </a:r>
            <a:r>
              <a:rPr lang="de-DE" sz="1200" dirty="0" err="1" smtClean="0"/>
              <a:t>BewO</a:t>
            </a:r>
            <a:r>
              <a:rPr lang="de-DE" sz="1200" dirty="0" smtClean="0"/>
              <a:t> gestellt wurde.</a:t>
            </a:r>
            <a:endParaRPr lang="de-DE" sz="1200" dirty="0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2364059" y="3858322"/>
            <a:ext cx="602165" cy="311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2351584" y="116633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Vom 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0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91544" y="1777845"/>
            <a:ext cx="8497887" cy="35635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>
                <a:latin typeface="Arial" pitchFamily="34" charset="0"/>
                <a:cs typeface="Arial" pitchFamily="34" charset="0"/>
              </a:rPr>
              <a:t>Grundlegende Informationen 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zu BewO</a:t>
            </a:r>
            <a:endParaRPr lang="de-DE" sz="18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>
                <a:latin typeface="Arial" pitchFamily="34" charset="0"/>
                <a:cs typeface="Arial" pitchFamily="34" charset="0"/>
              </a:rPr>
              <a:t>Beteiligte Schulen und Bildungsgänge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>
                <a:latin typeface="Arial" pitchFamily="34" charset="0"/>
                <a:cs typeface="Arial" pitchFamily="34" charset="0"/>
              </a:rPr>
              <a:t>Ablaufplan für die Bewerbung mit </a:t>
            </a:r>
            <a:r>
              <a:rPr lang="de-DE" sz="1800" b="1" dirty="0" err="1">
                <a:latin typeface="Arial" pitchFamily="34" charset="0"/>
                <a:cs typeface="Arial" pitchFamily="34" charset="0"/>
              </a:rPr>
              <a:t>BewO</a:t>
            </a:r>
            <a:endParaRPr lang="de-DE" sz="18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>
                <a:latin typeface="Arial" pitchFamily="34" charset="0"/>
                <a:cs typeface="Arial" pitchFamily="34" charset="0"/>
              </a:rPr>
              <a:t>BewO - vom Zugang zur Schulplatzinformation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>
                <a:latin typeface="Arial" pitchFamily="34" charset="0"/>
                <a:cs typeface="Arial" pitchFamily="34" charset="0"/>
              </a:rPr>
              <a:t>BewO - wichtige Hinweise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b="1" dirty="0">
                <a:latin typeface="Arial" pitchFamily="34" charset="0"/>
                <a:cs typeface="Arial" pitchFamily="34" charset="0"/>
              </a:rPr>
              <a:t>Fragen und Probleme – an wen wenden Sie sich?</a:t>
            </a:r>
          </a:p>
          <a:p>
            <a:pPr marL="0" indent="0">
              <a:lnSpc>
                <a:spcPct val="150000"/>
              </a:lnSpc>
              <a:buNone/>
            </a:pPr>
            <a:endParaRPr lang="de-DE" altLang="en-US" sz="1200" b="1" dirty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de-DE" altLang="de-DE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de-DE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991544" y="762453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atin typeface="Arial" pitchFamily="34" charset="0"/>
                <a:cs typeface="Arial" pitchFamily="34" charset="0"/>
              </a:rPr>
              <a:t>Themen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914399" y="116633"/>
            <a:ext cx="1022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vom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010790" y="677308"/>
            <a:ext cx="431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Bewerberdaten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5"/>
          <a:stretch/>
        </p:blipFill>
        <p:spPr>
          <a:xfrm>
            <a:off x="490653" y="1046640"/>
            <a:ext cx="11563815" cy="5310156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>
          <a:xfrm>
            <a:off x="602166" y="5165016"/>
            <a:ext cx="1873405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1200" dirty="0" smtClean="0"/>
              <a:t>Bei Minderjährigen Bewerbenden:</a:t>
            </a:r>
          </a:p>
          <a:p>
            <a:r>
              <a:rPr lang="de-DE" sz="1200" dirty="0" smtClean="0"/>
              <a:t>Eingabe der Daten der Erziehungsberechtigten</a:t>
            </a:r>
            <a:endParaRPr lang="de-DE" sz="1200" dirty="0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2565899" y="5675971"/>
            <a:ext cx="602165" cy="311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 rechteckige Legende 9"/>
          <p:cNvSpPr/>
          <p:nvPr/>
        </p:nvSpPr>
        <p:spPr>
          <a:xfrm>
            <a:off x="821886" y="1968759"/>
            <a:ext cx="1832770" cy="976249"/>
          </a:xfrm>
          <a:prstGeom prst="wedgeRoundRectCallout">
            <a:avLst>
              <a:gd name="adj1" fmla="val 41836"/>
              <a:gd name="adj2" fmla="val 6821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sz="1200" dirty="0" smtClean="0">
                <a:solidFill>
                  <a:prstClr val="black"/>
                </a:solidFill>
              </a:rPr>
              <a:t>Eingabe der persönlichen Daten</a:t>
            </a:r>
            <a:endParaRPr lang="de-D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1" y="1497812"/>
            <a:ext cx="8746895" cy="495730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80328" y="1037044"/>
            <a:ext cx="431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Prüfen und Drucken</a:t>
            </a:r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5722978" y="1258122"/>
            <a:ext cx="1278490" cy="1009744"/>
          </a:xfrm>
          <a:prstGeom prst="wedgeRoundRectCallout">
            <a:avLst>
              <a:gd name="adj1" fmla="val -87152"/>
              <a:gd name="adj2" fmla="val 4993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sz="1200" dirty="0" smtClean="0">
                <a:solidFill>
                  <a:prstClr val="black"/>
                </a:solidFill>
              </a:rPr>
              <a:t>Übersicht über den Antrag</a:t>
            </a:r>
            <a:endParaRPr lang="de-DE" sz="1200" dirty="0">
              <a:solidFill>
                <a:prstClr val="black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3696940" y="4705815"/>
            <a:ext cx="1231899" cy="142535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5125792" y="3906828"/>
            <a:ext cx="2361063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1200" dirty="0" smtClean="0"/>
              <a:t>Hier kann der Antrag als Probeausdruck im </a:t>
            </a:r>
            <a:r>
              <a:rPr lang="de-DE" sz="1200" dirty="0" err="1" smtClean="0"/>
              <a:t>pdf</a:t>
            </a:r>
            <a:r>
              <a:rPr lang="de-DE" sz="1200" dirty="0" smtClean="0"/>
              <a:t>-Format erhalten und geprüft werden, dann können ggf. noch Änderungen vorgenommen oder der Antrag abgegeben werden.</a:t>
            </a:r>
            <a:endParaRPr lang="de-DE" sz="1200" dirty="0"/>
          </a:p>
        </p:txBody>
      </p:sp>
      <p:sp>
        <p:nvSpPr>
          <p:cNvPr id="13" name="Rechteck 12"/>
          <p:cNvSpPr/>
          <p:nvPr/>
        </p:nvSpPr>
        <p:spPr>
          <a:xfrm>
            <a:off x="4640405" y="5989639"/>
            <a:ext cx="2361063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1200" dirty="0" smtClean="0"/>
              <a:t>Hier erfolgt der Ausdruck des Antrags. Er muss unterschrieben an die zuständige Schule gehen.</a:t>
            </a:r>
          </a:p>
        </p:txBody>
      </p:sp>
      <p:cxnSp>
        <p:nvCxnSpPr>
          <p:cNvPr id="37" name="Gerade Verbindung mit Pfeil 36"/>
          <p:cNvCxnSpPr/>
          <p:nvPr/>
        </p:nvCxnSpPr>
        <p:spPr>
          <a:xfrm flipV="1">
            <a:off x="2816022" y="6379244"/>
            <a:ext cx="0" cy="294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Gerader Verbinder 42"/>
          <p:cNvCxnSpPr/>
          <p:nvPr/>
        </p:nvCxnSpPr>
        <p:spPr>
          <a:xfrm>
            <a:off x="2816022" y="6673657"/>
            <a:ext cx="1700222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9302286" y="2382625"/>
            <a:ext cx="2609385" cy="138499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Mit dem unterschriebenen </a:t>
            </a:r>
            <a:r>
              <a:rPr lang="de-DE" sz="1400" b="1" dirty="0" smtClean="0"/>
              <a:t>Antrag</a:t>
            </a:r>
            <a:r>
              <a:rPr lang="de-DE" sz="1400" dirty="0" smtClean="0"/>
              <a:t> muss das </a:t>
            </a:r>
            <a:r>
              <a:rPr lang="de-DE" sz="1400" b="1" dirty="0" smtClean="0"/>
              <a:t>Zeugnis</a:t>
            </a:r>
            <a:r>
              <a:rPr lang="de-DE" sz="1400" dirty="0" smtClean="0"/>
              <a:t> und ein </a:t>
            </a:r>
            <a:r>
              <a:rPr lang="de-DE" sz="1400" b="1" dirty="0" smtClean="0"/>
              <a:t>Lebenslauf</a:t>
            </a:r>
            <a:r>
              <a:rPr lang="de-DE" sz="1400" dirty="0" smtClean="0"/>
              <a:t> bei der zuständigen Schule abgegeben werden. ggf. sind noch weitere Unterlagen notwendig </a:t>
            </a:r>
            <a:endParaRPr lang="de-DE" sz="1400" dirty="0"/>
          </a:p>
        </p:txBody>
      </p:sp>
      <p:sp>
        <p:nvSpPr>
          <p:cNvPr id="47" name="Textfeld 46"/>
          <p:cNvSpPr txBox="1"/>
          <p:nvPr/>
        </p:nvSpPr>
        <p:spPr>
          <a:xfrm>
            <a:off x="9302286" y="4144313"/>
            <a:ext cx="2609385" cy="137664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Nach dem Ausdruck des abzugebenden Antrags, können die Prioritäten oder die Bildungsgänge nur noch durch einen </a:t>
            </a:r>
            <a:r>
              <a:rPr lang="de-DE" sz="1400" b="1" dirty="0"/>
              <a:t>Änderungsantrag</a:t>
            </a:r>
            <a:r>
              <a:rPr lang="de-DE" sz="1400" dirty="0"/>
              <a:t> (auch online) geändert werden. </a:t>
            </a:r>
          </a:p>
        </p:txBody>
      </p:sp>
      <p:sp>
        <p:nvSpPr>
          <p:cNvPr id="49" name="Rechteck 48"/>
          <p:cNvSpPr/>
          <p:nvPr/>
        </p:nvSpPr>
        <p:spPr>
          <a:xfrm>
            <a:off x="2351584" y="116633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Vom 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0"/>
          <a:stretch/>
        </p:blipFill>
        <p:spPr>
          <a:xfrm>
            <a:off x="646770" y="1644214"/>
            <a:ext cx="10871200" cy="417121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46770" y="1115103"/>
            <a:ext cx="431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Bewerbungsantrag abgeben</a:t>
            </a:r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45327" y="2357250"/>
            <a:ext cx="2639558" cy="1449660"/>
          </a:xfrm>
          <a:prstGeom prst="wedgeRoundRectCallout">
            <a:avLst>
              <a:gd name="adj1" fmla="val 61306"/>
              <a:gd name="adj2" fmla="val 1872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sz="1200" dirty="0" smtClean="0">
                <a:solidFill>
                  <a:prstClr val="black"/>
                </a:solidFill>
              </a:rPr>
              <a:t>Diese Schule ist für den  Bewerbenden zuständig und Ansprechpartner bei Fragen. Hier werden die unterschriebene Bewerbung und </a:t>
            </a:r>
            <a:r>
              <a:rPr lang="de-DE" sz="1200" dirty="0">
                <a:solidFill>
                  <a:prstClr val="black"/>
                </a:solidFill>
              </a:rPr>
              <a:t>die erforderlichen Unterlagen</a:t>
            </a:r>
            <a:r>
              <a:rPr lang="de-DE" sz="1200" dirty="0" smtClean="0">
                <a:solidFill>
                  <a:prstClr val="black"/>
                </a:solidFill>
              </a:rPr>
              <a:t> abgegeben.</a:t>
            </a:r>
            <a:endParaRPr lang="de-DE" sz="1200" dirty="0">
              <a:solidFill>
                <a:prstClr val="black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H="1" flipV="1">
            <a:off x="4259767" y="5586761"/>
            <a:ext cx="1248935" cy="22867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5642518" y="5492265"/>
            <a:ext cx="2334991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1200" dirty="0" smtClean="0"/>
              <a:t>Hier kann der Antrag jederzeit als </a:t>
            </a:r>
            <a:r>
              <a:rPr lang="de-DE" sz="1200" dirty="0" err="1" smtClean="0"/>
              <a:t>pdf</a:t>
            </a:r>
            <a:r>
              <a:rPr lang="de-DE" sz="1200" dirty="0" smtClean="0"/>
              <a:t>-Format erhalten und ausgedruckt werden.</a:t>
            </a:r>
            <a:endParaRPr lang="de-DE" sz="1200" dirty="0"/>
          </a:p>
        </p:txBody>
      </p:sp>
      <p:sp>
        <p:nvSpPr>
          <p:cNvPr id="13" name="Abgerundete rechteckige Legende 12"/>
          <p:cNvSpPr/>
          <p:nvPr/>
        </p:nvSpPr>
        <p:spPr>
          <a:xfrm>
            <a:off x="8225884" y="3729822"/>
            <a:ext cx="2836126" cy="416790"/>
          </a:xfrm>
          <a:prstGeom prst="wedgeRoundRectCallout">
            <a:avLst>
              <a:gd name="adj1" fmla="val -67123"/>
              <a:gd name="adj2" fmla="val 3718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sz="1200" dirty="0" smtClean="0">
                <a:solidFill>
                  <a:prstClr val="black"/>
                </a:solidFill>
              </a:rPr>
              <a:t>Der Status gibt den Stand der Bewerbung an.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351584" y="116633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Vom 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3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318131" y="422605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Vom Zugang zur Schulplatzinformation:</a:t>
            </a:r>
            <a:b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48937" y="1445618"/>
            <a:ext cx="431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Schulplatzinformation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137424" y="2560964"/>
            <a:ext cx="7872761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Das Ergebnis der Schulplatzvergabe ist über das </a:t>
            </a:r>
            <a:r>
              <a:rPr lang="de-DE" dirty="0" err="1" smtClean="0"/>
              <a:t>BewO</a:t>
            </a:r>
            <a:r>
              <a:rPr lang="de-DE" dirty="0" smtClean="0"/>
              <a:t>-Portal abrufbar.</a:t>
            </a:r>
          </a:p>
          <a:p>
            <a:endParaRPr lang="de-DE" dirty="0"/>
          </a:p>
          <a:p>
            <a:r>
              <a:rPr lang="de-DE" dirty="0" smtClean="0"/>
              <a:t>Ein Einloggen ist mit den Zugangsdaten jederzeit möglich und der Stand der Bewerbung einsehbar.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21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991544" y="260648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bei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Problemen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5087" y="891796"/>
            <a:ext cx="5386917" cy="639762"/>
          </a:xfrm>
        </p:spPr>
        <p:txBody>
          <a:bodyPr>
            <a:normAutofit/>
          </a:bodyPr>
          <a:lstStyle/>
          <a:p>
            <a:r>
              <a:rPr lang="de-DE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Kennwort </a:t>
            </a:r>
            <a:r>
              <a:rPr 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vergessen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>
          <a:xfrm>
            <a:off x="778281" y="3582061"/>
            <a:ext cx="2426525" cy="601266"/>
          </a:xfrm>
        </p:spPr>
        <p:txBody>
          <a:bodyPr>
            <a:norm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zuständige </a:t>
            </a:r>
            <a:r>
              <a:rPr 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Schule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1" y="1608708"/>
            <a:ext cx="7194581" cy="1818369"/>
          </a:xfrm>
          <a:prstGeom prst="rect">
            <a:avLst/>
          </a:prstGeom>
        </p:spPr>
      </p:pic>
      <p:cxnSp>
        <p:nvCxnSpPr>
          <p:cNvPr id="15" name="Gerade Verbindung mit Pfeil 14"/>
          <p:cNvCxnSpPr/>
          <p:nvPr/>
        </p:nvCxnSpPr>
        <p:spPr>
          <a:xfrm flipH="1">
            <a:off x="4393581" y="2620537"/>
            <a:ext cx="2464419" cy="36799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7079855" y="2293799"/>
            <a:ext cx="2800514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1200" dirty="0" smtClean="0"/>
              <a:t>Hier kann das Kennwort zurückgesetzt werden.</a:t>
            </a:r>
            <a:endParaRPr lang="de-DE" sz="1200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5" y="4221139"/>
            <a:ext cx="6839896" cy="2211020"/>
          </a:xfrm>
          <a:prstGeom prst="rect">
            <a:avLst/>
          </a:prstGeom>
        </p:spPr>
      </p:pic>
      <p:cxnSp>
        <p:nvCxnSpPr>
          <p:cNvPr id="25" name="Gerade Verbindung mit Pfeil 24"/>
          <p:cNvCxnSpPr/>
          <p:nvPr/>
        </p:nvCxnSpPr>
        <p:spPr>
          <a:xfrm>
            <a:off x="1853793" y="4925543"/>
            <a:ext cx="501805" cy="5184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7972862" y="4375854"/>
            <a:ext cx="2800514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smtClean="0">
                <a:cs typeface="Arial" panose="020B0604020202020204" pitchFamily="34" charset="0"/>
              </a:rPr>
              <a:t>in </a:t>
            </a:r>
            <a:r>
              <a:rPr lang="de-DE" sz="1200" dirty="0" err="1">
                <a:cs typeface="Arial" panose="020B0604020202020204" pitchFamily="34" charset="0"/>
              </a:rPr>
              <a:t>BewO</a:t>
            </a:r>
            <a:r>
              <a:rPr lang="de-DE" sz="1200" dirty="0">
                <a:cs typeface="Arial" panose="020B0604020202020204" pitchFamily="34" charset="0"/>
              </a:rPr>
              <a:t> einloggen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200" dirty="0" smtClean="0">
                <a:cs typeface="Arial" panose="020B0604020202020204" pitchFamily="34" charset="0"/>
              </a:rPr>
              <a:t> auf </a:t>
            </a:r>
            <a:r>
              <a:rPr lang="de-DE" sz="1200" dirty="0">
                <a:cs typeface="Arial" panose="020B0604020202020204" pitchFamily="34" charset="0"/>
              </a:rPr>
              <a:t>der Übersichtsseite unter der Rubrik </a:t>
            </a:r>
            <a:r>
              <a:rPr lang="de-DE" sz="1200" b="1" dirty="0">
                <a:cs typeface="Arial" panose="020B0604020202020204" pitchFamily="34" charset="0"/>
              </a:rPr>
              <a:t>Meine Bewerbung </a:t>
            </a:r>
            <a:r>
              <a:rPr lang="de-DE" sz="1200" dirty="0" smtClean="0">
                <a:cs typeface="Arial" panose="020B0604020202020204" pitchFamily="34" charset="0"/>
              </a:rPr>
              <a:t>ist </a:t>
            </a:r>
            <a:r>
              <a:rPr lang="de-DE" sz="1200" dirty="0">
                <a:cs typeface="Arial" panose="020B0604020202020204" pitchFamily="34" charset="0"/>
              </a:rPr>
              <a:t>die aktuell zuständige </a:t>
            </a:r>
            <a:r>
              <a:rPr lang="de-DE" sz="1200" dirty="0" smtClean="0">
                <a:cs typeface="Arial" panose="020B0604020202020204" pitchFamily="34" charset="0"/>
              </a:rPr>
              <a:t>Schule zu finden.</a:t>
            </a:r>
            <a:endParaRPr lang="de-DE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hteck 3"/>
          <p:cNvSpPr>
            <a:spLocks noChangeArrowheads="1"/>
          </p:cNvSpPr>
          <p:nvPr/>
        </p:nvSpPr>
        <p:spPr bwMode="auto">
          <a:xfrm>
            <a:off x="1992313" y="260350"/>
            <a:ext cx="828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de-DE" alt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de-DE" alt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Wichtige Hinweise</a:t>
            </a: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1098634" y="1661300"/>
            <a:ext cx="10566400" cy="325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742950" lvl="1" indent="-285750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Erziehungsberechtigte</a:t>
            </a:r>
            <a:r>
              <a:rPr lang="de-DE" altLang="de-DE" sz="1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müssen </a:t>
            </a:r>
            <a:r>
              <a:rPr lang="de-DE" altLang="de-DE" sz="1800" dirty="0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bei Minderjährigen den Aufnahmeantrag </a:t>
            </a:r>
            <a:r>
              <a:rPr lang="de-DE" altLang="de-DE" sz="18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unterschreiben 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Abgabe</a:t>
            </a:r>
            <a:r>
              <a:rPr lang="de-DE" altLang="de-DE" sz="1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des  </a:t>
            </a:r>
            <a:r>
              <a:rPr lang="de-DE" altLang="de-DE" sz="18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Aufnahmeantrags und der notwendigen Unterlagen</a:t>
            </a:r>
            <a:r>
              <a:rPr lang="de-DE" altLang="de-DE" sz="1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an der Schule erster </a:t>
            </a:r>
            <a:r>
              <a:rPr lang="de-DE" altLang="de-DE" sz="1800" dirty="0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Priorität („Wunschschule“) ist eine </a:t>
            </a:r>
            <a:r>
              <a:rPr lang="de-DE" altLang="de-DE" sz="1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Voraussetzung für die Teilnahme am Bewerbungsverfahren 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sz="18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Versand</a:t>
            </a:r>
            <a:r>
              <a:rPr lang="de-DE" altLang="de-DE" sz="1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von Informationen zum Stand der Bewerbung und der </a:t>
            </a:r>
            <a:r>
              <a:rPr lang="de-DE" altLang="de-DE" sz="1800" dirty="0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Schulplatzvergabe </a:t>
            </a:r>
            <a:r>
              <a:rPr lang="de-DE" altLang="de-DE" sz="1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erfolgt an die angegebenen </a:t>
            </a:r>
            <a:r>
              <a:rPr lang="de-DE" altLang="de-DE" sz="18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E-Mail-Adressen </a:t>
            </a:r>
            <a:r>
              <a:rPr lang="de-DE" altLang="de-DE" sz="1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(Benutzerdaten und ggf. Erziehungsberechtigte)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sz="1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</a:t>
            </a:r>
            <a:r>
              <a:rPr lang="de-DE" altLang="de-DE" sz="1800" dirty="0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erden </a:t>
            </a:r>
            <a:r>
              <a:rPr lang="de-DE" altLang="de-DE" sz="18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die Aufnahmevoraussetzungen für kein gewünschtes Bildungsziel erfüllt, versendet die zuständige Schule eine </a:t>
            </a:r>
            <a:r>
              <a:rPr lang="de-DE" altLang="de-DE" sz="18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Absage</a:t>
            </a:r>
          </a:p>
        </p:txBody>
      </p:sp>
    </p:spTree>
    <p:extLst>
      <p:ext uri="{BB962C8B-B14F-4D97-AF65-F5344CB8AC3E}">
        <p14:creationId xmlns:p14="http://schemas.microsoft.com/office/powerpoint/2010/main" val="27632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64813" y="1210604"/>
            <a:ext cx="10011507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fontAlgn="base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Speicherung der Bewerberdaten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nach jedem Schritt, so dass eine schrittweise Eingabe der Daten möglich ist 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Online-Änderung der Bewerberdaten</a:t>
            </a:r>
            <a:r>
              <a:rPr lang="de-DE" altLang="de-DE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nur bis zum Ausdruck „Abzugebender Ausdruck“ </a:t>
            </a:r>
            <a:r>
              <a:rPr lang="de-DE" altLang="de-DE" dirty="0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möglich (Empfehlung: vorab Probeausdruck)</a:t>
            </a:r>
            <a:endParaRPr lang="de-DE" altLang="de-DE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Änderung der Prioritäten </a:t>
            </a:r>
          </a:p>
          <a:p>
            <a:pPr marL="1200150" lvl="2" indent="-285750" eaLnBrk="0" fontAlgn="base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vor dem 1. März online im Aufnahmeantrag </a:t>
            </a:r>
            <a:r>
              <a:rPr lang="de-DE" altLang="de-DE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möglich, solange die Bewerbung noch nicht endgültig ausgedruckt wurde</a:t>
            </a:r>
          </a:p>
          <a:p>
            <a:pPr marL="1200150" lvl="2" indent="-285750" eaLnBrk="0" fontAlgn="base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sobald endgültiger Ausdruck durch die Schule eingelesen </a:t>
            </a:r>
            <a:r>
              <a:rPr lang="de-DE" altLang="de-DE" b="1" dirty="0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wurde: </a:t>
            </a:r>
            <a:r>
              <a:rPr lang="de-DE" altLang="de-DE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Prioritätenänderung durch Bewerber/in bzw. Erziehungsberechtigte nur als Änderungsantrag (auch online) möglich</a:t>
            </a:r>
            <a:endParaRPr lang="de-DE" altLang="de-DE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3" name="Rechteck 3"/>
          <p:cNvSpPr>
            <a:spLocks noChangeArrowheads="1"/>
          </p:cNvSpPr>
          <p:nvPr/>
        </p:nvSpPr>
        <p:spPr bwMode="auto">
          <a:xfrm>
            <a:off x="1992313" y="260350"/>
            <a:ext cx="828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de-DE" alt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de-DE" alt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wichtige </a:t>
            </a:r>
            <a:r>
              <a:rPr lang="de-DE" alt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Hinweise</a:t>
            </a:r>
          </a:p>
        </p:txBody>
      </p:sp>
    </p:spTree>
    <p:extLst>
      <p:ext uri="{BB962C8B-B14F-4D97-AF65-F5344CB8AC3E}">
        <p14:creationId xmlns:p14="http://schemas.microsoft.com/office/powerpoint/2010/main" val="163022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hteck 3"/>
          <p:cNvSpPr>
            <a:spLocks noChangeArrowheads="1"/>
          </p:cNvSpPr>
          <p:nvPr/>
        </p:nvSpPr>
        <p:spPr bwMode="auto">
          <a:xfrm>
            <a:off x="1992313" y="260350"/>
            <a:ext cx="828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6. Fragen und Probleme – an </a:t>
            </a:r>
            <a:r>
              <a:rPr lang="de-DE" alt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wen wenden Sie sich?</a:t>
            </a:r>
            <a:endParaRPr lang="de-DE" alt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2388097" y="1412874"/>
            <a:ext cx="7488832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Bis zur Vergabe des vorläufigen Schulplatzes im März wenden Sie sich bei Fragen und Problemen zunächst an die Schule Ihrer ersten Priorität.</a:t>
            </a:r>
          </a:p>
          <a:p>
            <a:pPr lvl="1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Danach ist die Schule für Sie zuständig, an der Sie einen vorläufigen Schulplatz erhalten haben. </a:t>
            </a:r>
          </a:p>
          <a:p>
            <a:pPr lvl="1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Wenn Sie keinen vorläufigen Schulplatz erhalten haben, ist weiterhin die Schule der ersten Priorität für Sie zuständig. </a:t>
            </a:r>
          </a:p>
          <a:p>
            <a:pPr lvl="1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Die zuständige Schule ist nach dem Einloggen in </a:t>
            </a:r>
            <a:r>
              <a:rPr lang="de-DE" altLang="de-DE" sz="2000" dirty="0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BewO </a:t>
            </a:r>
            <a:r>
              <a:rPr lang="de-DE" altLang="de-DE" sz="2000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auf der Überblickseite online </a:t>
            </a:r>
            <a:r>
              <a:rPr lang="de-DE" altLang="de-DE" sz="2000" dirty="0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sichtbar.</a:t>
            </a:r>
            <a:endParaRPr lang="de-DE" altLang="de-DE" sz="2000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2059825" y="1011431"/>
            <a:ext cx="7488832" cy="343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endParaRPr lang="de-DE" altLang="de-DE" sz="20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1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endParaRPr lang="de-DE" altLang="de-DE" sz="20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lvl="1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  <a:buFont typeface="Arial" panose="020B0604020202020204" pitchFamily="34" charset="0"/>
              <a:buChar char="•"/>
            </a:pPr>
            <a:endParaRPr lang="de-DE" altLang="de-DE" sz="20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457200" lvl="1" indent="0" algn="ctr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</a:pPr>
            <a:r>
              <a:rPr lang="de-DE" altLang="de-DE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Vielen Dank für Ihre </a:t>
            </a:r>
            <a:r>
              <a:rPr lang="de-DE" altLang="de-DE" b="1" dirty="0" smtClean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Aufmerksamkeit!</a:t>
            </a:r>
            <a:endParaRPr lang="de-DE" altLang="de-DE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457200" lvl="1" indent="0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</a:pPr>
            <a:endParaRPr lang="de-DE" altLang="de-DE" sz="20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457200" lvl="1" indent="0"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SzPct val="90000"/>
            </a:pPr>
            <a:endParaRPr lang="de-DE" altLang="de-DE" sz="20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991544" y="260648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1. Grundlegende Informationen zu </a:t>
            </a:r>
            <a:r>
              <a:rPr lang="de-DE" sz="2000" b="1" dirty="0" err="1">
                <a:latin typeface="Arial" pitchFamily="34" charset="0"/>
                <a:cs typeface="Arial" pitchFamily="34" charset="0"/>
              </a:rPr>
              <a:t>BewO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084772" y="1019010"/>
            <a:ext cx="916938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à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Software vereinfacht Anmeldeverfahren </a:t>
            </a:r>
            <a:r>
              <a:rPr lang="de-DE" altLang="en-US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und </a:t>
            </a:r>
            <a:r>
              <a:rPr lang="de-DE" altLang="en-US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Schulplatzvergabe</a:t>
            </a:r>
            <a:r>
              <a:rPr lang="de-DE" altLang="en-US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: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altLang="en-US" b="1" dirty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en-US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Online-Bewerbung unter </a:t>
            </a:r>
            <a:r>
              <a:rPr lang="de-DE" altLang="en-US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  <a:hlinkClick r:id="rId3"/>
              </a:rPr>
              <a:t>https://</a:t>
            </a:r>
            <a:r>
              <a:rPr lang="de-DE" altLang="en-US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  <a:hlinkClick r:id="rId3"/>
              </a:rPr>
              <a:t>bewo.kultus-bw.de/bewo</a:t>
            </a:r>
            <a:endParaRPr lang="de-DE" altLang="en-US" b="1" dirty="0" smtClean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  <a:p>
            <a:endParaRPr lang="de-DE" altLang="en-US" b="1" dirty="0" smtClean="0">
              <a:latin typeface="Arial" pitchFamily="34" charset="0"/>
              <a:ea typeface="SimSun" pitchFamily="2" charset="-122"/>
              <a:cs typeface="Arial" pitchFamily="34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en-US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Bewerbung </a:t>
            </a:r>
            <a:r>
              <a:rPr lang="de-DE" altLang="en-US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für mehrere Bildungsgänge an unterschiedlichen Schulen </a:t>
            </a:r>
            <a:r>
              <a:rPr lang="de-DE" altLang="en-US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mit </a:t>
            </a:r>
            <a:r>
              <a:rPr lang="de-DE" altLang="en-US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einem Aufnahmeantrag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Angabe mehrerer „Wunsch-Schulplätze“ mit </a:t>
            </a:r>
            <a:r>
              <a:rPr lang="de-DE" altLang="en-US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Prioritätenangabe,</a:t>
            </a:r>
            <a:r>
              <a:rPr lang="de-DE" altLang="en-US" dirty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>
                <a:latin typeface="Arial" pitchFamily="34" charset="0"/>
                <a:ea typeface="SimSun" pitchFamily="2" charset="-122"/>
                <a:cs typeface="Arial" pitchFamily="34" charset="0"/>
              </a:rPr>
              <a:t>d.h. einer persönlichen Rangfolge der Bewerbungsziele</a:t>
            </a:r>
            <a:endParaRPr lang="de-DE" altLang="en-US" dirty="0">
              <a:latin typeface="Arial" pitchFamily="34" charset="0"/>
              <a:ea typeface="SimSun" pitchFamily="2" charset="-122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Information per E-Mail </a:t>
            </a:r>
            <a:r>
              <a:rPr lang="de-DE" altLang="en-US" dirty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über den aktuellen Stand der Bewerbung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Aufnahme</a:t>
            </a:r>
            <a:r>
              <a:rPr lang="de-DE" altLang="en-US" dirty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 an der beruflichen Schule noch </a:t>
            </a:r>
            <a:r>
              <a:rPr lang="de-DE" altLang="en-US" b="1" dirty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vor den Sommerferien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b="1" dirty="0">
                <a:latin typeface="Arial" pitchFamily="34" charset="0"/>
                <a:ea typeface="SimSun" pitchFamily="2" charset="-122"/>
                <a:cs typeface="Arial" pitchFamily="34" charset="0"/>
              </a:rPr>
              <a:t>Freibleibende Plätze werden im Nachrückverfahren besetzt</a:t>
            </a:r>
            <a:endParaRPr lang="de-DE" altLang="en-US" b="1" dirty="0">
              <a:latin typeface="Arial" pitchFamily="34" charset="0"/>
              <a:ea typeface="SimSun" pitchFamily="2" charset="-122"/>
              <a:cs typeface="Arial" pitchFamily="34" charset="0"/>
              <a:sym typeface="Wingdings" panose="05000000000000000000" pitchFamily="2" charset="2"/>
            </a:endParaRPr>
          </a:p>
          <a:p>
            <a:pPr lvl="0"/>
            <a:endParaRPr lang="de-DE" b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altLang="en-US" dirty="0">
              <a:latin typeface="Arial" pitchFamily="34" charset="0"/>
              <a:ea typeface="SimSun" pitchFamily="2" charset="-122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787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991544" y="260648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2. Beteiligte Schulen und Bildungsgänge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872500" y="1296596"/>
            <a:ext cx="9028705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dirty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a</a:t>
            </a:r>
            <a:r>
              <a:rPr lang="de-DE" altLang="en-US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lle </a:t>
            </a:r>
            <a:r>
              <a:rPr lang="de-DE" altLang="en-US" b="1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öffentlichen</a:t>
            </a:r>
            <a:r>
              <a:rPr lang="de-DE" altLang="en-US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altLang="en-US" dirty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beruflichen Schulen in Baden-Württemberg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latin typeface="Arial" pitchFamily="34" charset="0"/>
                <a:cs typeface="Arial" pitchFamily="34" charset="0"/>
              </a:rPr>
              <a:t>Welche Bildungsgänge sind beteiligt?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latin typeface="Arial" pitchFamily="34" charset="0"/>
                <a:cs typeface="Arial" pitchFamily="34" charset="0"/>
              </a:rPr>
              <a:t>	</a:t>
            </a:r>
            <a:r>
              <a:rPr lang="de-DE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de-DE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alle 3-jährigen Beruflichen Gymnasien 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mit </a:t>
            </a:r>
            <a:r>
              <a:rPr lang="de-DE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den jeweiligen Profilen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	 alle </a:t>
            </a:r>
            <a:r>
              <a:rPr lang="de-DE" b="1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Berufskollegs</a:t>
            </a:r>
            <a:r>
              <a:rPr lang="de-DE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(BKs) </a:t>
            </a:r>
          </a:p>
          <a:p>
            <a:pPr>
              <a:lnSpc>
                <a:spcPct val="150000"/>
              </a:lnSpc>
              <a:spcBef>
                <a:spcPct val="30000"/>
              </a:spcBef>
              <a:buSzPct val="90000"/>
            </a:pPr>
            <a:r>
              <a:rPr lang="de-DE" altLang="de-DE" b="1" dirty="0"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de-DE" altLang="de-DE" b="1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außer (in diesen Fällen direkte Bewerbung an der Schule)</a:t>
            </a:r>
            <a:r>
              <a:rPr lang="de-DE" altLang="de-DE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: </a:t>
            </a:r>
            <a:endParaRPr lang="de-DE" altLang="de-DE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200150" lvl="2" indent="-285750"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pitchFamily="34" charset="0"/>
                <a:ea typeface="SimSun" pitchFamily="2" charset="-122"/>
                <a:cs typeface="Arial" pitchFamily="34" charset="0"/>
              </a:rPr>
              <a:t>Duale Berufskollegs (kaufmännisch/gewerblich)</a:t>
            </a:r>
          </a:p>
          <a:p>
            <a:pPr marL="1200150" lvl="2" indent="-285750"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en-US" dirty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Einjähriges Berufskolleg zum Erwerb der </a:t>
            </a:r>
            <a:r>
              <a:rPr lang="de-DE" altLang="en-US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itchFamily="2" charset="2"/>
              </a:rPr>
              <a:t>Fachhochschulreife</a:t>
            </a:r>
          </a:p>
          <a:p>
            <a:pPr marL="1200150" lvl="2" indent="-285750"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Fachschule </a:t>
            </a:r>
            <a:r>
              <a:rPr lang="de-DE" altLang="de-DE" dirty="0">
                <a:latin typeface="Arial" pitchFamily="34" charset="0"/>
                <a:ea typeface="SimSun" pitchFamily="2" charset="-122"/>
                <a:cs typeface="Arial" pitchFamily="34" charset="0"/>
              </a:rPr>
              <a:t>für Sozialpädagogik (2BKSP, BKSPT, BKSPIT</a:t>
            </a:r>
            <a:r>
              <a:rPr lang="de-DE" altLang="de-DE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1200150" lvl="2" indent="-285750"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Berufskolleg pharmazeutisch technische Assistent/-innen (2BKPH)</a:t>
            </a:r>
            <a:endParaRPr lang="de-DE" altLang="de-DE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1200150" lvl="2" indent="-285750"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Berufskolleg </a:t>
            </a:r>
            <a:r>
              <a:rPr lang="de-DE" dirty="0"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für Grafik-Design (3BKGD)</a:t>
            </a:r>
          </a:p>
          <a:p>
            <a:pPr marL="1200150" lvl="2" indent="-285750"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Berufskolleg für </a:t>
            </a:r>
            <a:r>
              <a:rPr lang="de-DE" altLang="de-DE" dirty="0">
                <a:latin typeface="Arial" pitchFamily="34" charset="0"/>
                <a:ea typeface="SimSun" pitchFamily="2" charset="-122"/>
                <a:cs typeface="Arial" pitchFamily="34" charset="0"/>
              </a:rPr>
              <a:t>Informatik (3BKI), Böblingen</a:t>
            </a:r>
          </a:p>
          <a:p>
            <a:pPr marL="1200150" lvl="2" indent="-285750">
              <a:spcBef>
                <a:spcPct val="3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DE" altLang="de-DE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Berufskolleg </a:t>
            </a:r>
            <a:r>
              <a:rPr lang="de-DE" altLang="de-DE" dirty="0">
                <a:latin typeface="Arial" pitchFamily="34" charset="0"/>
                <a:ea typeface="SimSun" pitchFamily="2" charset="-122"/>
                <a:cs typeface="Arial" pitchFamily="34" charset="0"/>
              </a:rPr>
              <a:t>Sport und Vereinsmanagement (3BKSVM</a:t>
            </a:r>
            <a:r>
              <a:rPr lang="de-DE" altLang="de-DE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54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991544" y="260648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Beteiligte Schulen und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Bildungsgänge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899015" y="1677595"/>
            <a:ext cx="104036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altLang="en-US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alle </a:t>
            </a:r>
            <a:r>
              <a:rPr lang="de-DE" altLang="en-US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öffentlichen</a:t>
            </a:r>
            <a:r>
              <a:rPr lang="de-DE" altLang="en-US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  <a:sym typeface="Wingdings" panose="05000000000000000000" pitchFamily="2" charset="2"/>
              </a:rPr>
              <a:t> beruflichen Schulen in Baden-Württemberg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Welche Bildungsgänge sind beteiligt?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altLang="en-US" sz="1400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  <a:sym typeface="Wingdings" panose="05000000000000000000" pitchFamily="2" charset="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	 </a:t>
            </a:r>
            <a:r>
              <a:rPr lang="de-DE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alle zweijährigen zur Fachschulreife </a:t>
            </a:r>
            <a:r>
              <a:rPr lang="de-DE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(„mittlere Reife“) führenden </a:t>
            </a:r>
            <a:br>
              <a:rPr lang="de-DE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de-DE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	Berufsfachschulen</a:t>
            </a:r>
          </a:p>
          <a:p>
            <a:pPr marL="1200150" lvl="2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g</a:t>
            </a:r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ewerblich-technischer Bereich</a:t>
            </a:r>
          </a:p>
          <a:p>
            <a:pPr marL="1200150" lvl="2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k</a:t>
            </a:r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aufmännischer Bereich</a:t>
            </a:r>
          </a:p>
          <a:p>
            <a:pPr marL="1200150" lvl="2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Bereich Ernährung und Gesundheit mit den Profilen</a:t>
            </a: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71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351584" y="116632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Ablaufplan für die Bewerbung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über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im Jahr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2025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171470425"/>
              </p:ext>
            </p:extLst>
          </p:nvPr>
        </p:nvGraphicFramePr>
        <p:xfrm>
          <a:off x="1865107" y="1428293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03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351584" y="116632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Ablaufplan für die Bewerbung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über </a:t>
            </a:r>
            <a:r>
              <a:rPr 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BewO im Jahr </a:t>
            </a:r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2025</a:t>
            </a:r>
            <a:endParaRPr 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632439656"/>
              </p:ext>
            </p:extLst>
          </p:nvPr>
        </p:nvGraphicFramePr>
        <p:xfrm>
          <a:off x="1624370" y="1465142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322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"/>
          <p:cNvSpPr>
            <a:spLocks noChangeArrowheads="1"/>
          </p:cNvSpPr>
          <p:nvPr/>
        </p:nvSpPr>
        <p:spPr bwMode="auto">
          <a:xfrm>
            <a:off x="2329880" y="259443"/>
            <a:ext cx="828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Ablauf aus </a:t>
            </a:r>
            <a:r>
              <a:rPr lang="de-DE" alt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Sicht der Bewerberinnen und Bewerber</a:t>
            </a:r>
            <a:endParaRPr lang="de-DE" alt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271790" y="1041039"/>
            <a:ext cx="9338490" cy="543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Aft>
                <a:spcPct val="0"/>
              </a:spcAft>
              <a:tabLst>
                <a:tab pos="5830888" algn="l"/>
              </a:tabLst>
            </a:pPr>
            <a:r>
              <a:rPr lang="de-DE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 </a:t>
            </a:r>
            <a:r>
              <a:rPr lang="de-DE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 bis 1. März </a:t>
            </a:r>
            <a:r>
              <a:rPr lang="de-DE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de-DE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Antrag online ausfüllen und Probeausdruck erstellen</a:t>
            </a:r>
          </a:p>
          <a:p>
            <a:pPr marL="285750" indent="-2857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ggf. Antrag online ändern und (endgültig) ausdrucken</a:t>
            </a:r>
          </a:p>
          <a:p>
            <a:pPr marL="28575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Aufnahmeantrag unterschreiben und ggf. von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Erziehungsberechtigten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unterschreiben lassen</a:t>
            </a:r>
          </a:p>
          <a:p>
            <a:pPr marL="285750" indent="-2857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Bewerbungsunterlagen an Prio1-Schule abgeben (oder zuschicken)</a:t>
            </a:r>
          </a:p>
          <a:p>
            <a:pPr marL="28575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Ausnahmefällen: Bewerbungsunterlagen an weiteren Schulen</a:t>
            </a:r>
          </a:p>
          <a:p>
            <a:pPr marL="28575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endParaRPr lang="de-DE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ts val="2200"/>
              </a:lnSpc>
              <a:spcAft>
                <a:spcPct val="0"/>
              </a:spcAft>
              <a:tabLst>
                <a:tab pos="5830888" algn="l"/>
              </a:tabLst>
            </a:pPr>
            <a:r>
              <a:rPr lang="de-DE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de-DE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bis </a:t>
            </a:r>
            <a:r>
              <a:rPr lang="de-DE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</a:t>
            </a:r>
            <a:r>
              <a:rPr lang="de-DE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März </a:t>
            </a:r>
            <a:r>
              <a:rPr lang="de-DE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(nach dem 1. Verteillauf)</a:t>
            </a:r>
            <a:endParaRPr lang="de-DE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Rückmeldung zur Bewerbung um einen Schulplatz (zum Download)</a:t>
            </a:r>
          </a:p>
          <a:p>
            <a:pPr marL="285750" indent="-2857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Zusage – sofern Schule abfragt: Bewerber tragen Wunsch-Wahlfächer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</a:p>
          <a:p>
            <a:pPr marL="285750" indent="-2857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ggf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Prioritäten-Änderung oder Wahl weiterer Bewerbungsziele in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BewO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(Änderungsantrag online)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alls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 Interesse mehr an einem Schulplatz besteht: schriftliche Abmeldung an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zuständige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Schule schicken</a:t>
            </a:r>
          </a:p>
        </p:txBody>
      </p:sp>
    </p:spTree>
    <p:extLst>
      <p:ext uri="{BB962C8B-B14F-4D97-AF65-F5344CB8AC3E}">
        <p14:creationId xmlns:p14="http://schemas.microsoft.com/office/powerpoint/2010/main" val="21119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"/>
          <p:cNvSpPr>
            <a:spLocks noChangeArrowheads="1"/>
          </p:cNvSpPr>
          <p:nvPr/>
        </p:nvSpPr>
        <p:spPr bwMode="auto">
          <a:xfrm>
            <a:off x="790188" y="176061"/>
            <a:ext cx="828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Ablauf </a:t>
            </a:r>
            <a:r>
              <a:rPr lang="de-DE" alt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aus </a:t>
            </a:r>
            <a:r>
              <a:rPr lang="de-DE" altLang="de-D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Sicht der Bewerberinnen und </a:t>
            </a:r>
            <a:r>
              <a:rPr lang="de-DE" alt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Bewerber</a:t>
            </a:r>
            <a:endParaRPr lang="de-DE" altLang="de-D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90188" y="926588"/>
            <a:ext cx="11401812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200"/>
              </a:lnSpc>
              <a:spcAft>
                <a:spcPct val="0"/>
              </a:spcAft>
              <a:tabLst>
                <a:tab pos="5830888" algn="l"/>
              </a:tabLst>
            </a:pPr>
            <a:endParaRPr lang="de-DE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  <a:tabLst>
                <a:tab pos="5830888" algn="l"/>
              </a:tabLst>
            </a:pPr>
            <a:r>
              <a:rPr lang="de-DE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Bewerber nach dem offiziellen Bewerbungsschluss </a:t>
            </a:r>
            <a:r>
              <a:rPr lang="de-DE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de-DE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März) </a:t>
            </a:r>
            <a:endParaRPr lang="de-DE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Online-Bewerbung auf Warteliste ab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01.04.2025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</a:t>
            </a:r>
          </a:p>
          <a:p>
            <a:pPr marL="285750" indent="-2857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egenüber fristgerechten Bewerbungen erfolgt eine nachrangige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Berücksichtigung im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Verteilungslauf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ts val="2200"/>
              </a:lnSpc>
              <a:spcAft>
                <a:spcPct val="0"/>
              </a:spcAft>
              <a:tabLst>
                <a:tab pos="5830888" algn="l"/>
              </a:tabLst>
            </a:pPr>
            <a:endParaRPr lang="de-DE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  <a:tabLst>
                <a:tab pos="5830888" algn="l"/>
              </a:tabLst>
            </a:pPr>
            <a:r>
              <a:rPr lang="de-DE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 vor dem 2. Verteilungslauf</a:t>
            </a:r>
          </a:p>
          <a:p>
            <a:pPr marL="285750" indent="-2857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fristgerechte Vorlage des Zeugnisses bzw. der Endnoten an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zuständigen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Schule (ggf. vorher Notenauszug beantragen)</a:t>
            </a:r>
          </a:p>
          <a:p>
            <a:pPr eaLnBrk="0" fontAlgn="base" hangingPunct="0">
              <a:lnSpc>
                <a:spcPts val="2200"/>
              </a:lnSpc>
              <a:spcAft>
                <a:spcPct val="0"/>
              </a:spcAft>
              <a:tabLst>
                <a:tab pos="5830888" algn="l"/>
              </a:tabLst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  <a:tabLst>
                <a:tab pos="5830888" algn="l"/>
              </a:tabLst>
            </a:pPr>
            <a:r>
              <a:rPr lang="de-DE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Juli nach dem 2. Verteilungslauf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Verteilergebnis online herunterladen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Zusage: am Aufnahmetag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zuständiger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Schule erscheinen und Schulplatz annehmen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830888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Platz 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Nachrücker: auf Benachrichtigung durch Schule warten</a:t>
            </a: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  <a:tabLst>
                <a:tab pos="5830888" algn="l"/>
              </a:tabLst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4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1703</Words>
  <Application>Microsoft Office PowerPoint</Application>
  <PresentationFormat>Breitbild</PresentationFormat>
  <Paragraphs>230</Paragraphs>
  <Slides>28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SimSun</vt:lpstr>
      <vt:lpstr>Arial</vt:lpstr>
      <vt:lpstr>Calibri</vt:lpstr>
      <vt:lpstr>Calibri Light</vt:lpstr>
      <vt:lpstr>Times</vt:lpstr>
      <vt:lpstr>Wingdings</vt:lpstr>
      <vt:lpstr>Office</vt:lpstr>
      <vt:lpstr>Larissa</vt:lpstr>
      <vt:lpstr>BewO Bewerbungsverfahren Online Baden-Württemberg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BITBW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IUK-Berater4 - Aniko Berndt (IBBW)</dc:creator>
  <cp:lastModifiedBy>Funk, Anne (IBBW Stuttgart)</cp:lastModifiedBy>
  <cp:revision>116</cp:revision>
  <dcterms:created xsi:type="dcterms:W3CDTF">2023-11-22T15:28:36Z</dcterms:created>
  <dcterms:modified xsi:type="dcterms:W3CDTF">2025-01-16T06:10:06Z</dcterms:modified>
</cp:coreProperties>
</file>